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88" r:id="rId4"/>
    <p:sldId id="265" r:id="rId5"/>
    <p:sldId id="282" r:id="rId6"/>
    <p:sldId id="284" r:id="rId7"/>
    <p:sldId id="286" r:id="rId8"/>
    <p:sldId id="287" r:id="rId9"/>
    <p:sldId id="285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000"/>
    <a:srgbClr val="800000"/>
    <a:srgbClr val="B00000"/>
    <a:srgbClr val="004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2" autoAdjust="0"/>
    <p:restoredTop sz="94660"/>
  </p:normalViewPr>
  <p:slideViewPr>
    <p:cSldViewPr>
      <p:cViewPr>
        <p:scale>
          <a:sx n="71" d="100"/>
          <a:sy n="71" d="100"/>
        </p:scale>
        <p:origin x="-120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1FC15-4147-4546-9EE4-B548380A2FB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C4F3E-F542-423F-A485-BDA4768D2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792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4D63D-E1C3-4A3F-8BBF-0096E0C63D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E6877-5351-4754-806B-6247791526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04218-A23C-4E77-A5A6-2F1492EE38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EAE02-7A51-4A77-997E-1A1EE29B21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3BA58-3020-4479-A9A6-169F18BECA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D54-10F5-4C1D-95FC-B102C2DB84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79748-FC3B-46FC-A347-2FAFE404AB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76779-BF4A-4A92-8BD6-C009A50B64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465B2-6FD5-404D-84AC-38DDF8C1AC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39A21-26BA-4246-9009-0576D4A0C8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8909F-21D0-4116-AEE3-34D38BDCDA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D282D4-BCEB-4DDC-8905-E5AE7089CA2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642350" cy="106997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КРИЗИС  </a:t>
            </a:r>
            <a:r>
              <a:rPr lang="ru-RU" sz="4000" b="1" i="1" dirty="0" smtClean="0">
                <a:solidFill>
                  <a:srgbClr val="C00000"/>
                </a:solidFill>
              </a:rPr>
              <a:t>3-х  ЛЕТ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785926"/>
            <a:ext cx="8713788" cy="4392612"/>
          </a:xfrm>
        </p:spPr>
        <p:txBody>
          <a:bodyPr/>
          <a:lstStyle/>
          <a:p>
            <a:pPr algn="ctr">
              <a:buFontTx/>
              <a:buNone/>
            </a:pPr>
            <a:endParaRPr lang="ru-RU" dirty="0" smtClean="0"/>
          </a:p>
          <a:p>
            <a:pPr algn="r">
              <a:buFontTx/>
              <a:buNone/>
            </a:pPr>
            <a:r>
              <a:rPr lang="ru-RU" dirty="0" smtClean="0"/>
              <a:t> </a:t>
            </a:r>
          </a:p>
          <a:p>
            <a:pPr algn="ctr"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4" name="Рисунок 3" descr="http://www.v-mama.ru/new/wp-content/uploads/2011/08/iStock_000015200098X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158356" cy="365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Рекомендации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Для  ребенка  важно, чтобы  результат его активных действий  кто-нибудь  увидел, оценил, а не порицал. Одобрение, похвала  рождают  чувство  гордости  и  собственного  достоинства.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1\Desktop\138497539547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73016"/>
            <a:ext cx="482453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7000"/>
                </a:solidFill>
              </a:rPr>
              <a:t>Стратегия поведения родителей</a:t>
            </a: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462598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Сохранять  общее  </a:t>
            </a:r>
            <a:r>
              <a:rPr lang="ru-RU" b="1" dirty="0" smtClean="0">
                <a:solidFill>
                  <a:srgbClr val="002060"/>
                </a:solidFill>
              </a:rPr>
              <a:t>положительное  отношение  ребенка  к  самому  себе,</a:t>
            </a:r>
            <a:r>
              <a:rPr lang="ru-RU" dirty="0" smtClean="0">
                <a:solidFill>
                  <a:srgbClr val="002060"/>
                </a:solidFill>
              </a:rPr>
              <a:t> не  следует  давать  отрицательных  оценок  его  личности. </a:t>
            </a:r>
            <a:r>
              <a:rPr lang="ru-RU" b="1" dirty="0" smtClean="0">
                <a:solidFill>
                  <a:srgbClr val="002060"/>
                </a:solidFill>
              </a:rPr>
              <a:t>Оценивать  нужно  конкретную  деятельность</a:t>
            </a:r>
            <a:r>
              <a:rPr lang="ru-RU" dirty="0" smtClean="0">
                <a:solidFill>
                  <a:srgbClr val="002060"/>
                </a:solidFill>
              </a:rPr>
              <a:t>. Если  неудача – следует  поддержать, ободрить. Не  нужно  спорить.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19749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Не  придавать  большого  значения  упрямству  и  капризам. Надо принять  к  сведению  приступ, но  не  очень  волноваться  за  ребенка. Во  время  приступа  </a:t>
            </a:r>
            <a:r>
              <a:rPr lang="ru-RU" b="1" dirty="0" smtClean="0">
                <a:solidFill>
                  <a:srgbClr val="002060"/>
                </a:solidFill>
              </a:rPr>
              <a:t>дать  почувствовать, что родители  понимают ребёнка. </a:t>
            </a:r>
            <a:r>
              <a:rPr lang="ru-RU" dirty="0" smtClean="0">
                <a:solidFill>
                  <a:srgbClr val="002060"/>
                </a:solidFill>
              </a:rPr>
              <a:t>Не  пытаться  в  это  время  что-нибудь  внушать – это  бесполезно. </a:t>
            </a:r>
            <a:r>
              <a:rPr lang="ru-RU" smtClean="0">
                <a:solidFill>
                  <a:srgbClr val="002060"/>
                </a:solidFill>
              </a:rPr>
              <a:t>Ругать  </a:t>
            </a:r>
            <a:r>
              <a:rPr lang="ru-RU" dirty="0" smtClean="0">
                <a:solidFill>
                  <a:srgbClr val="002060"/>
                </a:solidFill>
              </a:rPr>
              <a:t>не  имеет  смысла, шлепки  еще  сильнее  его  взбудоражат.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pPr marL="341313" indent="-341313" algn="just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2060"/>
                </a:solidFill>
              </a:rPr>
              <a:t>Исключить из арсенала грубый тон, резкость, стремление «сломить силой авторитета».</a:t>
            </a:r>
          </a:p>
          <a:p>
            <a:pPr marL="341313" indent="-341313" algn="just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2060"/>
                </a:solidFill>
              </a:rPr>
              <a:t>Спокойный тон общения, без раздражительности.</a:t>
            </a:r>
          </a:p>
          <a:p>
            <a:pPr marL="341313" indent="-341313" algn="just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2060"/>
                </a:solidFill>
              </a:rPr>
              <a:t>Уступки имеют место быть, если они педагогически целесообразны, оправданы логикой воспитательного процесса.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marL="341313" indent="-341313" algn="just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Быть в  поведении  с  ребенком  настойчивым. Если сказали  «нет», оставаться  и  дальше  при  этом  мнении. </a:t>
            </a:r>
          </a:p>
          <a:p>
            <a:pPr marL="341313" indent="-341313" algn="just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Не  сдавайтесь  даже  тогда, когда  приступ  протекает  в  общественном  месте. Чаще  всего  помогает  одно – взять за  руку  и  увести. </a:t>
            </a:r>
          </a:p>
          <a:p>
            <a:pPr marL="341313" indent="-341313" algn="just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Истеричность  и  капризность  требует  зрителей, не  прибегать  к  помощи  посторонних «Посмотрите, какая  плохая  девочка, </a:t>
            </a:r>
            <a:r>
              <a:rPr lang="ru-RU" sz="2800" b="1" dirty="0" err="1" smtClean="0">
                <a:solidFill>
                  <a:srgbClr val="002060"/>
                </a:solidFill>
              </a:rPr>
              <a:t>ай-яй-яй</a:t>
            </a:r>
            <a:r>
              <a:rPr lang="ru-RU" sz="2800" b="1" dirty="0" smtClean="0">
                <a:solidFill>
                  <a:srgbClr val="002060"/>
                </a:solidFill>
              </a:rPr>
              <a:t>». Ребенку  только  этого  и  нужно.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marL="341313" indent="-341313" algn="just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2060"/>
                </a:solidFill>
              </a:rPr>
              <a:t>Постараться  </a:t>
            </a:r>
            <a:r>
              <a:rPr lang="ru-RU" b="1" dirty="0" smtClean="0">
                <a:solidFill>
                  <a:srgbClr val="002060"/>
                </a:solidFill>
              </a:rPr>
              <a:t>отвлечь  внимание  </a:t>
            </a:r>
            <a:r>
              <a:rPr lang="ru-RU" dirty="0" smtClean="0">
                <a:solidFill>
                  <a:srgbClr val="002060"/>
                </a:solidFill>
              </a:rPr>
              <a:t>ребенка  чем-то  интересным.</a:t>
            </a:r>
          </a:p>
          <a:p>
            <a:pPr marL="341313" indent="-341313" algn="just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2060"/>
                </a:solidFill>
              </a:rPr>
              <a:t>По  возможности  необходимо  </a:t>
            </a:r>
            <a:r>
              <a:rPr lang="ru-RU" b="1" dirty="0" smtClean="0">
                <a:solidFill>
                  <a:srgbClr val="002060"/>
                </a:solidFill>
              </a:rPr>
              <a:t>перевести  острую  ситуацию  в  игровую, </a:t>
            </a:r>
            <a:r>
              <a:rPr lang="ru-RU" dirty="0" smtClean="0">
                <a:solidFill>
                  <a:srgbClr val="002060"/>
                </a:solidFill>
              </a:rPr>
              <a:t>например, начать  вести  себя  парадоксально: вместо  ложки  дать  вилку, вместо носка – майку, вместо  книжки – мячик. Можно  прокомментировать  это  в  «духе  праздника  непослушания». Например, «Как  приятно  делать  не  то, о  чем  просят, а  то, что  хочешь».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Похвала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 algn="ctr">
              <a:spcBef>
                <a:spcPts val="10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dirty="0" smtClean="0">
                <a:solidFill>
                  <a:srgbClr val="004200"/>
                </a:solidFill>
              </a:rPr>
              <a:t>НЕЛЬЗЯ ХВАЛИТЬ ЗА ТО, ЧТО:</a:t>
            </a:r>
            <a:endParaRPr lang="ru-RU" dirty="0" smtClean="0">
              <a:solidFill>
                <a:srgbClr val="004200"/>
              </a:solidFill>
            </a:endParaRPr>
          </a:p>
          <a:p>
            <a:pPr indent="-341313" algn="just">
              <a:spcBef>
                <a:spcPts val="1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solidFill>
                  <a:srgbClr val="002060"/>
                </a:solidFill>
              </a:rPr>
              <a:t>достигнуто не своим трудом.</a:t>
            </a:r>
          </a:p>
          <a:p>
            <a:pPr indent="-341313" algn="just">
              <a:spcBef>
                <a:spcPts val="1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solidFill>
                  <a:srgbClr val="002060"/>
                </a:solidFill>
              </a:rPr>
              <a:t>не подлежит похвале (красота, сила, ум).</a:t>
            </a:r>
          </a:p>
          <a:p>
            <a:pPr indent="-341313" algn="just">
              <a:spcBef>
                <a:spcPts val="1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solidFill>
                  <a:srgbClr val="002060"/>
                </a:solidFill>
              </a:rPr>
              <a:t>из жалости или желания понравиться.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643602"/>
          </a:xfrm>
        </p:spPr>
        <p:txBody>
          <a:bodyPr/>
          <a:lstStyle/>
          <a:p>
            <a:pPr indent="-341313" algn="ctr">
              <a:lnSpc>
                <a:spcPct val="90000"/>
              </a:lnSpc>
              <a:spcBef>
                <a:spcPts val="8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dirty="0" smtClean="0">
                <a:solidFill>
                  <a:srgbClr val="B00000"/>
                </a:solidFill>
              </a:rPr>
              <a:t>НАДО ХВАЛИТЬ:</a:t>
            </a:r>
          </a:p>
          <a:p>
            <a:pPr indent="-341313" algn="just">
              <a:lnSpc>
                <a:spcPct val="90000"/>
              </a:lnSpc>
              <a:spcBef>
                <a:spcPts val="9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 smtClean="0">
                <a:solidFill>
                  <a:srgbClr val="002060"/>
                </a:solidFill>
              </a:rPr>
              <a:t>за поступок, за свершившееся действие. Поощрять не только за результат, но и за попытку ребёнком достигнуть результата, за старание сделать хорошо, помочь и т.п.</a:t>
            </a:r>
          </a:p>
          <a:p>
            <a:pPr indent="-341313" algn="just">
              <a:lnSpc>
                <a:spcPct val="90000"/>
              </a:lnSpc>
              <a:spcBef>
                <a:spcPts val="9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 smtClean="0">
                <a:solidFill>
                  <a:srgbClr val="002060"/>
                </a:solidFill>
              </a:rPr>
              <a:t>начинать сотрудничать с ребёнком всегда с похвалы, одобрения.</a:t>
            </a:r>
          </a:p>
          <a:p>
            <a:pPr indent="-341313" algn="just">
              <a:spcBef>
                <a:spcPts val="1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 smtClean="0">
                <a:solidFill>
                  <a:srgbClr val="002060"/>
                </a:solidFill>
              </a:rPr>
              <a:t>очень важно похвалить ребёнка с утра, как можно раньше и на ночь тоже.</a:t>
            </a:r>
          </a:p>
          <a:p>
            <a:pPr indent="-341313" algn="just">
              <a:spcBef>
                <a:spcPts val="1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 smtClean="0">
                <a:solidFill>
                  <a:srgbClr val="002060"/>
                </a:solidFill>
              </a:rPr>
              <a:t>уметь хвалить не хваля (</a:t>
            </a:r>
            <a:r>
              <a:rPr lang="ru-RU" sz="2800" b="1" dirty="0" smtClean="0">
                <a:solidFill>
                  <a:srgbClr val="002060"/>
                </a:solidFill>
              </a:rPr>
              <a:t>например:</a:t>
            </a:r>
            <a:r>
              <a:rPr lang="ru-RU" sz="2800" dirty="0" smtClean="0">
                <a:solidFill>
                  <a:srgbClr val="002060"/>
                </a:solidFill>
              </a:rPr>
              <a:t> попросить о помощи, совет, как у взрослого).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B00000"/>
                </a:solidFill>
              </a:rPr>
              <a:t>НЕЛЬЗЯ НАКАЗЫВАТЬ И РУГАТЬ КОГДА:</a:t>
            </a:r>
            <a:endParaRPr lang="ru-RU" sz="3200" dirty="0">
              <a:solidFill>
                <a:srgbClr val="B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algn="just">
              <a:lnSpc>
                <a:spcPct val="80000"/>
              </a:lnSpc>
              <a:spcBef>
                <a:spcPts val="9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ребёнок болен, испытывает недомогание или  после болезни.</a:t>
            </a:r>
          </a:p>
          <a:p>
            <a:pPr marL="341313" indent="-341313" algn="just">
              <a:lnSpc>
                <a:spcPct val="80000"/>
              </a:lnSpc>
              <a:spcBef>
                <a:spcPts val="9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когда ребёнок ест, сразу после сна и перед сном.</a:t>
            </a:r>
          </a:p>
          <a:p>
            <a:pPr marL="341313" indent="-341313" algn="just">
              <a:lnSpc>
                <a:spcPct val="80000"/>
              </a:lnSpc>
              <a:spcBef>
                <a:spcPts val="9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во всех случаях, когда что-то не получается 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пример: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 когда вы торопитесь, 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ребёнок не может завязать шнурки).</a:t>
            </a:r>
          </a:p>
          <a:p>
            <a:pPr marL="341313" indent="-341313" algn="just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после физической или душевной травмы 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пример: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ребёнок упал, вы ругаете за это, считая, что он виноват).</a:t>
            </a:r>
          </a:p>
          <a:p>
            <a:pPr marL="341313" indent="-341313" algn="just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когда ребёнок не справился со страхом, невнимательностью, подвижностью и т.д., но очень старался.</a:t>
            </a:r>
          </a:p>
          <a:p>
            <a:pPr marL="341313" indent="-341313" algn="just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когда внутренние мотивы его поступка вам не понятны.</a:t>
            </a:r>
          </a:p>
          <a:p>
            <a:pPr marL="341313" indent="-341313" algn="just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когда вы сами не в себе.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Семь правил наказания.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наказание не должно вредить здоровью.</a:t>
            </a:r>
          </a:p>
          <a:p>
            <a:pPr marL="341313" indent="-341313" algn="just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если есть сомнения, то лучше не наказывать.</a:t>
            </a:r>
          </a:p>
          <a:p>
            <a:pPr marL="341313" indent="-341313" algn="just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за 1 проступок – одно наказание (нельзя припоминать старые грехи).</a:t>
            </a:r>
          </a:p>
          <a:p>
            <a:pPr marL="341313" indent="-341313" algn="just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лучше не наказывать, чем наказывать с опозданием.</a:t>
            </a:r>
          </a:p>
          <a:p>
            <a:pPr marL="341313" indent="-341313" algn="just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надо наказывать и вскоре прощать. </a:t>
            </a:r>
          </a:p>
          <a:p>
            <a:pPr marL="341313" indent="-341313" algn="just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если ребёнок считает, что вы несправедливы, то не будет эффекта, поэтому важно объяснить ребенку, за что и почему он наказан.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ребёнок не должен бояться наказания</a:t>
            </a:r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7000"/>
                </a:solidFill>
              </a:rPr>
              <a:t>Причины кризиса</a:t>
            </a: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endParaRPr lang="ru-RU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5256584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000000"/>
                </a:solidFill>
              </a:rPr>
              <a:t>              </a:t>
            </a:r>
          </a:p>
          <a:p>
            <a:pPr algn="ctr">
              <a:buNone/>
            </a:pPr>
            <a:r>
              <a:rPr lang="ru-RU" dirty="0" smtClean="0">
                <a:solidFill>
                  <a:srgbClr val="800000"/>
                </a:solidFill>
              </a:rPr>
              <a:t>Становление самосознания ребёнка, осознание себя как личности. Появляется позиция </a:t>
            </a:r>
            <a:r>
              <a:rPr lang="ru-RU" b="1" dirty="0" smtClean="0">
                <a:solidFill>
                  <a:srgbClr val="800000"/>
                </a:solidFill>
              </a:rPr>
              <a:t>«Я сам». </a:t>
            </a:r>
            <a:r>
              <a:rPr lang="ru-RU" dirty="0" smtClean="0">
                <a:solidFill>
                  <a:srgbClr val="800000"/>
                </a:solidFill>
              </a:rPr>
              <a:t>Дети перестают нуждаться в опеке со стороны взрослых и стремятся сами делать выбор. Ребёнок познаёт различия между «должен» и «хочу». </a:t>
            </a:r>
            <a:endParaRPr lang="ru-RU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Tm="659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Как нельзя наказывать детей дошкольного возраста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algn="just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Молчанием. </a:t>
            </a:r>
            <a:endParaRPr lang="ru-RU" dirty="0" smtClean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1313" indent="-341313" algn="just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Говорить: «Я тебя больше не люблю»</a:t>
            </a:r>
            <a:endParaRPr lang="ru-RU" dirty="0" smtClean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1313" indent="-341313" algn="just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Физически, </a:t>
            </a:r>
          </a:p>
          <a:p>
            <a:pPr marL="341313" indent="-341313" algn="just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Кричать на ребёнка</a:t>
            </a:r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крик - словесное битьё.</a:t>
            </a:r>
          </a:p>
          <a:p>
            <a:pPr marL="341313" indent="-341313" algn="just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Чрезмерно</a:t>
            </a:r>
          </a:p>
          <a:p>
            <a:pPr marL="341313" indent="-341313" algn="just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Длительно по времени</a:t>
            </a:r>
          </a:p>
          <a:p>
            <a:pPr marL="341313" indent="-341313" algn="just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Упрекать и поминать былые грехи ребёнка</a:t>
            </a:r>
            <a:endParaRPr lang="ru-RU" dirty="0" smtClean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229600" cy="5433467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7000"/>
                </a:solidFill>
              </a:rPr>
              <a:t>Успехов  в  воспитании  детей</a:t>
            </a:r>
            <a:r>
              <a:rPr lang="ru-RU" sz="4400" b="1" i="1" dirty="0" smtClean="0">
                <a:solidFill>
                  <a:srgbClr val="007000"/>
                </a:solidFill>
              </a:rPr>
              <a:t>!</a:t>
            </a:r>
            <a:r>
              <a:rPr lang="ru-RU" sz="4400" b="1" i="1" dirty="0" smtClean="0">
                <a:solidFill>
                  <a:srgbClr val="002060"/>
                </a:solidFill>
              </a:rPr>
              <a:t> 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8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8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8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800" b="1" i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Педагог </a:t>
            </a:r>
            <a:r>
              <a:rPr lang="ru-RU" sz="2800" b="1" i="1" dirty="0" smtClean="0">
                <a:solidFill>
                  <a:srgbClr val="002060"/>
                </a:solidFill>
              </a:rPr>
              <a:t>– </a:t>
            </a:r>
            <a:r>
              <a:rPr lang="ru-RU" sz="2800" b="1" i="1" dirty="0" smtClean="0">
                <a:solidFill>
                  <a:srgbClr val="002060"/>
                </a:solidFill>
              </a:rPr>
              <a:t>психолог МБДОУ № 103   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Егорова  </a:t>
            </a:r>
            <a:r>
              <a:rPr lang="ru-RU" sz="2800" b="1" i="1" dirty="0" smtClean="0">
                <a:solidFill>
                  <a:srgbClr val="002060"/>
                </a:solidFill>
              </a:rPr>
              <a:t>Т. А.</a:t>
            </a:r>
            <a:r>
              <a:rPr lang="ru-RU" sz="7200" b="1" i="1" dirty="0" smtClean="0">
                <a:solidFill>
                  <a:srgbClr val="C00000"/>
                </a:solidFill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endParaRPr lang="ru-RU" sz="4800" b="1" i="1" dirty="0">
              <a:solidFill>
                <a:srgbClr val="007000"/>
              </a:solidFill>
            </a:endParaRPr>
          </a:p>
        </p:txBody>
      </p:sp>
      <p:pic>
        <p:nvPicPr>
          <p:cNvPr id="5122" name="Picture 2" descr="C:\Users\1\Desktop\217837550.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10445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131840" y="2348880"/>
            <a:ext cx="293062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Признаки кризиса  3 – </a:t>
            </a:r>
            <a:r>
              <a:rPr lang="ru-RU" sz="2000" b="1" dirty="0" err="1" smtClean="0">
                <a:solidFill>
                  <a:srgbClr val="C00000"/>
                </a:solidFill>
              </a:rPr>
              <a:t>х</a:t>
            </a:r>
            <a:r>
              <a:rPr lang="ru-RU" sz="2000" b="1" dirty="0" smtClean="0">
                <a:solidFill>
                  <a:srgbClr val="C00000"/>
                </a:solidFill>
              </a:rPr>
              <a:t> лет  </a:t>
            </a:r>
            <a:r>
              <a:rPr lang="ru-RU" b="1" dirty="0" smtClean="0">
                <a:solidFill>
                  <a:srgbClr val="C00000"/>
                </a:solidFill>
              </a:rPr>
              <a:t>(семизвездие)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71600" y="1124744"/>
            <a:ext cx="1944216" cy="20162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Своеволие</a:t>
            </a:r>
            <a:endParaRPr lang="ru-RU" sz="2000" dirty="0"/>
          </a:p>
        </p:txBody>
      </p:sp>
      <p:sp>
        <p:nvSpPr>
          <p:cNvPr id="13" name="Овал 12"/>
          <p:cNvSpPr/>
          <p:nvPr/>
        </p:nvSpPr>
        <p:spPr>
          <a:xfrm>
            <a:off x="899592" y="3356992"/>
            <a:ext cx="2016224" cy="1800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Упрямство</a:t>
            </a:r>
            <a:endParaRPr lang="ru-RU" sz="2000" dirty="0"/>
          </a:p>
        </p:txBody>
      </p:sp>
      <p:sp>
        <p:nvSpPr>
          <p:cNvPr id="14" name="Овал 13"/>
          <p:cNvSpPr/>
          <p:nvPr/>
        </p:nvSpPr>
        <p:spPr>
          <a:xfrm>
            <a:off x="5868144" y="908720"/>
            <a:ext cx="1944216" cy="19442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Деспотизм</a:t>
            </a:r>
            <a:endParaRPr lang="ru-RU" sz="2000" dirty="0"/>
          </a:p>
        </p:txBody>
      </p:sp>
      <p:sp>
        <p:nvSpPr>
          <p:cNvPr id="15" name="Овал 14"/>
          <p:cNvSpPr/>
          <p:nvPr/>
        </p:nvSpPr>
        <p:spPr>
          <a:xfrm>
            <a:off x="6588224" y="2924944"/>
            <a:ext cx="2016224" cy="1800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Протест-бунт</a:t>
            </a:r>
            <a:endParaRPr lang="ru-RU" sz="2000" dirty="0"/>
          </a:p>
        </p:txBody>
      </p:sp>
      <p:sp>
        <p:nvSpPr>
          <p:cNvPr id="16" name="Овал 15"/>
          <p:cNvSpPr/>
          <p:nvPr/>
        </p:nvSpPr>
        <p:spPr>
          <a:xfrm>
            <a:off x="4860032" y="4437112"/>
            <a:ext cx="2010339" cy="17552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Негативизм, </a:t>
            </a:r>
            <a:r>
              <a:rPr lang="ru-RU" sz="1600" dirty="0" smtClean="0"/>
              <a:t>строптивость</a:t>
            </a:r>
            <a:endParaRPr lang="ru-RU" sz="16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555776" y="227687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627784" y="4653136"/>
            <a:ext cx="2016224" cy="17064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Ревность 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91880" y="404664"/>
            <a:ext cx="1872208" cy="1800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Симптом обесценивания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1. Своеволие</a:t>
            </a: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indent="-341313" algn="ctr">
              <a:lnSpc>
                <a:spcPct val="80000"/>
              </a:lnSpc>
              <a:spcBef>
                <a:spcPts val="12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solidFill>
                  <a:srgbClr val="002060"/>
                </a:solidFill>
              </a:rPr>
              <a:t>Стремится всё делать сам.</a:t>
            </a:r>
          </a:p>
          <a:p>
            <a:pPr indent="-341313" algn="ctr">
              <a:lnSpc>
                <a:spcPct val="80000"/>
              </a:lnSpc>
              <a:spcBef>
                <a:spcPts val="12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solidFill>
                  <a:srgbClr val="002060"/>
                </a:solidFill>
              </a:rPr>
              <a:t>Зарождение истинной самостоятельности, инициативы, независимости ребёнка – важно не упустить этот момент.</a:t>
            </a:r>
          </a:p>
          <a:p>
            <a:pPr>
              <a:buNone/>
            </a:pPr>
            <a:endParaRPr lang="ru-RU" sz="2800" i="1" dirty="0"/>
          </a:p>
        </p:txBody>
      </p:sp>
      <p:pic>
        <p:nvPicPr>
          <p:cNvPr id="6146" name="Picture 2" descr="C:\Users\1\Desktop\2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3793304" cy="2518991"/>
          </a:xfrm>
          <a:prstGeom prst="rect">
            <a:avLst/>
          </a:prstGeom>
          <a:noFill/>
        </p:spPr>
      </p:pic>
    </p:spTree>
  </p:cSld>
  <p:clrMapOvr>
    <a:masterClrMapping/>
  </p:clrMapOvr>
  <p:transition advTm="40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2. Упрямство</a:t>
            </a: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052736"/>
            <a:ext cx="7859216" cy="5170849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Ребёнок настаивает на чём-то не потому, что хочет, а потому, что он этого потребовал, он связан своим первоначальным  решением.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1\Desktop\cumiticalmezicopilul_or-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56992"/>
            <a:ext cx="4392488" cy="2662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3. Строптивость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36504"/>
          </a:xfrm>
        </p:spPr>
        <p:txBody>
          <a:bodyPr/>
          <a:lstStyle/>
          <a:p>
            <a:pPr>
              <a:buNone/>
            </a:pPr>
            <a:endParaRPr lang="ru-RU" sz="2400" b="1" i="1" cap="smal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Постоянное  недовольство  тем, что  предлагает  взрослый. Строптивость безлична, направлена против норм воспитания, образа жизни, который сложился до трёх лет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1\Desktop\3829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4395408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4. Протест-бунт</a:t>
            </a: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972452" cy="4625989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Ребёнок в состоянии войны и конфликта              с окружающими.</a:t>
            </a:r>
            <a:endParaRPr lang="ru-RU" sz="4000" b="1" cap="small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1\Desktop\753444-child-par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4284265" cy="2838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0000"/>
                </a:solidFill>
              </a:rPr>
              <a:t/>
            </a:r>
            <a:br>
              <a:rPr lang="ru-RU" sz="4000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5. Обесценивание</a:t>
            </a:r>
            <a:r>
              <a:rPr lang="ru-RU" sz="4000" b="1" dirty="0" smtClean="0">
                <a:solidFill>
                  <a:srgbClr val="000000"/>
                </a:solidFill>
              </a:rPr>
              <a:t/>
            </a:r>
            <a:br>
              <a:rPr lang="ru-RU" sz="4000" b="1" dirty="0" smtClean="0">
                <a:solidFill>
                  <a:srgbClr val="000000"/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Изменяется отношение к вещам и к игрушкам.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Ребёнок начинает ругаться, 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дразнить и обзывать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родителей.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1\Desktop\post-49672-1265829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330336"/>
            <a:ext cx="2592288" cy="3366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6</a:t>
            </a:r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. Деспотизм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Ребёнок заставляет родителей делать всё, что он требует. По отношению к младшим сёстрам и братьям деспотизм проявляется как ревность.</a:t>
            </a:r>
          </a:p>
        </p:txBody>
      </p:sp>
      <p:pic>
        <p:nvPicPr>
          <p:cNvPr id="2050" name="Picture 2" descr="C:\Users\1\Desktop\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106" y="2204864"/>
            <a:ext cx="324331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907</TotalTime>
  <Words>745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День Победы_06</vt:lpstr>
      <vt:lpstr>КРИЗИС  3-х  ЛЕТ</vt:lpstr>
      <vt:lpstr> Причины кризиса </vt:lpstr>
      <vt:lpstr>Слайд 3</vt:lpstr>
      <vt:lpstr> 1. Своеволие </vt:lpstr>
      <vt:lpstr> 2. Упрямство </vt:lpstr>
      <vt:lpstr>3. Строптивость</vt:lpstr>
      <vt:lpstr> 4. Протест-бунт </vt:lpstr>
      <vt:lpstr> 5. Обесценивание </vt:lpstr>
      <vt:lpstr>  6. Деспотизм  </vt:lpstr>
      <vt:lpstr>Рекомендации </vt:lpstr>
      <vt:lpstr>  Стратегия поведения родителей </vt:lpstr>
      <vt:lpstr> </vt:lpstr>
      <vt:lpstr>Слайд 13</vt:lpstr>
      <vt:lpstr>Слайд 14</vt:lpstr>
      <vt:lpstr>Слайд 15</vt:lpstr>
      <vt:lpstr>  Похвала  </vt:lpstr>
      <vt:lpstr>Слайд 17</vt:lpstr>
      <vt:lpstr>НЕЛЬЗЯ НАКАЗЫВАТЬ И РУГАТЬ КОГДА:</vt:lpstr>
      <vt:lpstr>Семь правил наказания.</vt:lpstr>
      <vt:lpstr>Как нельзя наказывать детей дошкольного возраста</vt:lpstr>
      <vt:lpstr>Слайд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МДОУДС103</cp:lastModifiedBy>
  <cp:revision>69</cp:revision>
  <dcterms:created xsi:type="dcterms:W3CDTF">2013-03-16T20:41:41Z</dcterms:created>
  <dcterms:modified xsi:type="dcterms:W3CDTF">2016-01-26T06:22:25Z</dcterms:modified>
</cp:coreProperties>
</file>