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72" r:id="rId4"/>
    <p:sldId id="268" r:id="rId5"/>
    <p:sldId id="273" r:id="rId6"/>
    <p:sldId id="264" r:id="rId7"/>
    <p:sldId id="271" r:id="rId8"/>
    <p:sldId id="274" r:id="rId9"/>
    <p:sldId id="275" r:id="rId10"/>
    <p:sldId id="267" r:id="rId11"/>
    <p:sldId id="261" r:id="rId12"/>
    <p:sldId id="270"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CCFF66"/>
    <a:srgbClr val="FF9900"/>
    <a:srgbClr val="FF99CC"/>
    <a:srgbClr val="FFCC66"/>
    <a:srgbClr val="CCFFCC"/>
    <a:srgbClr val="FF5050"/>
    <a:srgbClr val="6633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64" d="100"/>
          <a:sy n="64" d="100"/>
        </p:scale>
        <p:origin x="-12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800A7-E493-4FB3-B738-777E0C915B0E}"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ru-RU"/>
        </a:p>
      </dgm:t>
    </dgm:pt>
    <dgm:pt modelId="{9A9D7452-DC26-4629-BA93-1AAD1AC60465}" type="pres">
      <dgm:prSet presAssocID="{BFB800A7-E493-4FB3-B738-777E0C915B0E}" presName="outerComposite" presStyleCnt="0">
        <dgm:presLayoutVars>
          <dgm:chMax val="5"/>
          <dgm:dir/>
          <dgm:resizeHandles val="exact"/>
        </dgm:presLayoutVars>
      </dgm:prSet>
      <dgm:spPr/>
      <dgm:t>
        <a:bodyPr/>
        <a:lstStyle/>
        <a:p>
          <a:endParaRPr lang="ru-RU"/>
        </a:p>
      </dgm:t>
    </dgm:pt>
    <dgm:pt modelId="{6120A025-A46B-481F-8084-F4719362DC43}" type="pres">
      <dgm:prSet presAssocID="{BFB800A7-E493-4FB3-B738-777E0C915B0E}" presName="dummyMaxCanvas" presStyleCnt="0">
        <dgm:presLayoutVars/>
      </dgm:prSet>
      <dgm:spPr/>
    </dgm:pt>
  </dgm:ptLst>
  <dgm:cxnLst>
    <dgm:cxn modelId="{31336A02-1DA8-496E-B7A5-C0DE9A0DFBDD}" type="presOf" srcId="{BFB800A7-E493-4FB3-B738-777E0C915B0E}" destId="{9A9D7452-DC26-4629-BA93-1AAD1AC60465}" srcOrd="0" destOrd="0" presId="urn:microsoft.com/office/officeart/2005/8/layout/vProcess5"/>
    <dgm:cxn modelId="{2F4381FD-D5BC-404A-91C0-974A4665A0CE}" type="presParOf" srcId="{9A9D7452-DC26-4629-BA93-1AAD1AC60465}" destId="{6120A025-A46B-481F-8084-F4719362DC43}" srcOrd="0"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DA30D-2308-4D0C-91DC-932E888BB1EF}" type="datetimeFigureOut">
              <a:rPr lang="ru-RU" smtClean="0"/>
              <a:pPr/>
              <a:t>26.01.2017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6F138-6C7B-4EA2-865B-B24ACD100D00}" type="slidenum">
              <a:rPr lang="ru-RU" smtClean="0"/>
              <a:pPr/>
              <a:t>‹#›</a:t>
            </a:fld>
            <a:endParaRPr lang="ru-RU"/>
          </a:p>
        </p:txBody>
      </p:sp>
    </p:spTree>
    <p:extLst>
      <p:ext uri="{BB962C8B-B14F-4D97-AF65-F5344CB8AC3E}">
        <p14:creationId xmlns:p14="http://schemas.microsoft.com/office/powerpoint/2010/main" xmlns="" val="108892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solidFill>
                <a:schemeClr val="tx1"/>
              </a:solidFill>
            </a:endParaRPr>
          </a:p>
        </p:txBody>
      </p:sp>
      <p:sp>
        <p:nvSpPr>
          <p:cNvPr id="4" name="Номер слайда 3"/>
          <p:cNvSpPr>
            <a:spLocks noGrp="1"/>
          </p:cNvSpPr>
          <p:nvPr>
            <p:ph type="sldNum" sz="quarter" idx="10"/>
          </p:nvPr>
        </p:nvSpPr>
        <p:spPr/>
        <p:txBody>
          <a:bodyPr/>
          <a:lstStyle/>
          <a:p>
            <a:fld id="{6416F138-6C7B-4EA2-865B-B24ACD100D00}" type="slidenum">
              <a:rPr lang="ru-RU" smtClean="0"/>
              <a:pPr/>
              <a:t>1</a:t>
            </a:fld>
            <a:endParaRPr lang="ru-RU"/>
          </a:p>
        </p:txBody>
      </p:sp>
    </p:spTree>
    <p:extLst>
      <p:ext uri="{BB962C8B-B14F-4D97-AF65-F5344CB8AC3E}">
        <p14:creationId xmlns:p14="http://schemas.microsoft.com/office/powerpoint/2010/main" xmlns="" val="199115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Когда говорят о «готовности к школе», то имеют в виду не отдельные умения и знания, а их определенный набор, в котором присутствуют все основные компоненты. </a:t>
            </a:r>
          </a:p>
          <a:p>
            <a:pPr fontAlgn="base">
              <a:lnSpc>
                <a:spcPts val="1800"/>
              </a:lnSpc>
              <a:spcAft>
                <a:spcPts val="0"/>
              </a:spcAft>
            </a:pP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Готовность к школьному обучению складывается из многих составляющих:</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spcAft>
                <a:spcPts val="0"/>
              </a:spcAft>
            </a:pP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1.</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Физическая готовность к школе определяется физическим развитием ребенка и его соответствием возрастным нормам, то есть ребенок должен достичь физической зрелости, необходимой для учебного процесса.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800"/>
              </a:lnSpc>
              <a:spcAft>
                <a:spcPts val="0"/>
              </a:spcAft>
            </a:pP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 2.</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Психологическая готовность к школе подразумевает определенный уровень </a:t>
            </a:r>
            <a:r>
              <a:rPr lang="ru-RU" sz="1200" dirty="0" err="1" smtClean="0">
                <a:effectLst/>
                <a:latin typeface="Arial" panose="020B0604020202020204" pitchFamily="34" charset="0"/>
                <a:ea typeface="Times New Roman" panose="02020603050405020304" pitchFamily="18" charset="0"/>
                <a:cs typeface="Times New Roman" panose="02020603050405020304" pitchFamily="18" charset="0"/>
              </a:rPr>
              <a:t>сфорсированности</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общей осведомленности и социально-бытовой ориентировки; знаний и представлений об окружающем мире; умственных операций, действий и навыков; произвольной регуляцией деятельности и поведения; познавательной активности, проявляющейся в соответствующих интересах и мотивации; речевого развития, предполагающего владение довольно обширным словарем, основами грамматического строя речи, связным высказыванием и элементами монологической речи.</a:t>
            </a:r>
            <a:b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b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3.</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Личностная или социальная. Представляет собой умение регулировать свое поведение, включающее возможность достаточно длительное время выполнять не очень привлекательное задание.  Умение ребенка строить взаимоотношения в коллективе сверстников, а также уметь общаться со взрослым собеседником.</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6416F138-6C7B-4EA2-865B-B24ACD100D00}" type="slidenum">
              <a:rPr lang="ru-RU" smtClean="0"/>
              <a:pPr/>
              <a:t>2</a:t>
            </a:fld>
            <a:endParaRPr lang="ru-RU"/>
          </a:p>
        </p:txBody>
      </p:sp>
    </p:spTree>
    <p:extLst>
      <p:ext uri="{BB962C8B-B14F-4D97-AF65-F5344CB8AC3E}">
        <p14:creationId xmlns:p14="http://schemas.microsoft.com/office/powerpoint/2010/main" xmlns="" val="323095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В настоящее время у многих детей наибольшую проблему в обучении составляют не неумение читать или незнание азов арифметики, а именно неподготовленность руки к письму. В чем причины графической неготовности к обучению письму? Таких причин две:</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Недостаточное развитие мелких мышц руки и нервной регуляции мелкой моторики («физиологическая неготовность» к обучению письму).</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ru-RU" sz="1200" dirty="0" err="1" smtClean="0">
                <a:effectLst/>
                <a:latin typeface="Arial" panose="020B0604020202020204" pitchFamily="34" charset="0"/>
                <a:ea typeface="Times New Roman" panose="02020603050405020304" pitchFamily="18" charset="0"/>
                <a:cs typeface="Times New Roman" panose="02020603050405020304" pitchFamily="18" charset="0"/>
              </a:rPr>
              <a:t>Несформированность</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навыка выполнения графических движений («психологическая неготовность» к обучению письму).</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6416F138-6C7B-4EA2-865B-B24ACD100D00}" type="slidenum">
              <a:rPr lang="ru-RU" smtClean="0"/>
              <a:pPr/>
              <a:t>4</a:t>
            </a:fld>
            <a:endParaRPr lang="ru-RU"/>
          </a:p>
        </p:txBody>
      </p:sp>
    </p:spTree>
    <p:extLst>
      <p:ext uri="{BB962C8B-B14F-4D97-AF65-F5344CB8AC3E}">
        <p14:creationId xmlns:p14="http://schemas.microsoft.com/office/powerpoint/2010/main" xmlns="" val="260014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07000"/>
              </a:lnSpc>
              <a:spcBef>
                <a:spcPts val="1200"/>
              </a:spcBef>
              <a:spcAft>
                <a:spcPts val="1200"/>
              </a:spcAft>
            </a:pPr>
            <a:r>
              <a:rPr lang="ru-RU" sz="1400" b="1" dirty="0" smtClean="0">
                <a:effectLst/>
                <a:latin typeface="Arial" panose="020B0604020202020204" pitchFamily="34" charset="0"/>
                <a:ea typeface="Times New Roman" panose="02020603050405020304" pitchFamily="18" charset="0"/>
                <a:cs typeface="Times New Roman" panose="02020603050405020304" pitchFamily="18" charset="0"/>
              </a:rPr>
              <a:t>Тест 2</a:t>
            </a:r>
            <a:r>
              <a:rPr lang="ru-RU"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Нарисуйте от руки карандашом на листе бумаги ровный круг диаметром 3-3,5 см. Покажите свой образец ребенку. Попросите ребенка нарисовать такой же круг одним движением руки (т.е. без отрыва).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Если кисть руки ребенка развита слабо, то могут наблюдаться такие признаки: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a:r>
            <a:b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b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вместо круга получится овал или круг выйдет слишком маленького размера,</a:t>
            </a:r>
            <a:b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b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линия будет прерывистой, угловатой, неровной; вместо одного плавного движения руки при рисовании круга у ребенка будет много мелких прерывистых движений кисти руки при рисовании,</a:t>
            </a:r>
            <a:b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b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ребенок будет стремиться зафиксировать кисть руки неподвижно на листе бумаги.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1200"/>
              </a:spcAft>
            </a:pPr>
            <a:r>
              <a:rPr lang="ru-RU" sz="1400" b="1" dirty="0" smtClean="0">
                <a:effectLst/>
                <a:latin typeface="Arial" panose="020B0604020202020204" pitchFamily="34" charset="0"/>
                <a:ea typeface="Times New Roman" panose="02020603050405020304" pitchFamily="18" charset="0"/>
                <a:cs typeface="Times New Roman" panose="02020603050405020304" pitchFamily="18" charset="0"/>
              </a:rPr>
              <a:t>Тест 3.</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b="1" dirty="0" err="1" smtClean="0">
                <a:effectLst/>
                <a:latin typeface="Arial" panose="020B0604020202020204" pitchFamily="34" charset="0"/>
                <a:ea typeface="Times New Roman" panose="02020603050405020304" pitchFamily="18" charset="0"/>
                <a:cs typeface="Times New Roman" panose="02020603050405020304" pitchFamily="18" charset="0"/>
              </a:rPr>
              <a:t>Шриховка</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Предложите ребенку заштриховать силуэт простого предмета (домик, кораблик, яблоко или любой другой) прямыми линиями, не выходя за границы силуэта. Покажите образец – как можно штриховать (горизонтальная штриховка, вертикальная штриховка, диагональная штриховка).  Ребенок сам выбирает, в каком направлении он будет штриховать.</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Если рука недостаточно хорошо развита</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то малыш станет постоянно переворачивать изображение (так как не может поменять направление действия рукой).</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Считается, что раскрашивание картинок является очень хорошим упражнением для пальчиков. Но это не всегда так. Чтобы раскрашивание развивало мелкую моторику, надо чтобы ребенок действовал правильно. Обратите внимание на типичные ошибки, которые свидетельствуют о недостаточном уровне развития мелкой моторики и о том, что малышу нужны специальная </a:t>
            </a: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пальчиковая гимнастика и упражнения для пальчиков.</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ru-RU" sz="1200" u="sng" dirty="0" smtClean="0">
                <a:effectLst/>
                <a:latin typeface="Arial" panose="020B0604020202020204" pitchFamily="34" charset="0"/>
                <a:ea typeface="Times New Roman" panose="02020603050405020304" pitchFamily="18" charset="0"/>
                <a:cs typeface="Times New Roman" panose="02020603050405020304" pitchFamily="18" charset="0"/>
              </a:rPr>
              <a:t>Типичные ошибки в раскрашивании: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Ребенок постоянно поворачивает лист бумаги или книжку при раскрашивании картинки.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Ребенок не может менять направление линий.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Движения ребенка скованные, кисть фиксирована и часто зажата.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Рука и пальчики слишком вялые или слишком напряженные.</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6416F138-6C7B-4EA2-865B-B24ACD100D00}" type="slidenum">
              <a:rPr lang="ru-RU" smtClean="0"/>
              <a:pPr/>
              <a:t>6</a:t>
            </a:fld>
            <a:endParaRPr lang="ru-RU"/>
          </a:p>
        </p:txBody>
      </p:sp>
    </p:spTree>
    <p:extLst>
      <p:ext uri="{BB962C8B-B14F-4D97-AF65-F5344CB8AC3E}">
        <p14:creationId xmlns:p14="http://schemas.microsoft.com/office/powerpoint/2010/main" xmlns="" val="412292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9705">
              <a:lnSpc>
                <a:spcPct val="115000"/>
              </a:lnSpc>
              <a:spcBef>
                <a:spcPts val="600"/>
              </a:spcBef>
              <a:spcAft>
                <a:spcPts val="600"/>
              </a:spcAft>
            </a:pP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Это важно знать</a:t>
            </a:r>
            <a:r>
              <a:rPr lang="ru-RU" sz="1200" i="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Blip>
                <a:blip r:embed="rId3"/>
              </a:buBlip>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Важно именно подготовить руку к письму в дошкольные годы, а не научить ребенка писать</a:t>
            </a:r>
            <a:r>
              <a:rPr lang="ru-RU" sz="1400" b="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08305">
              <a:lnSpc>
                <a:spcPct val="115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Это две совершенно разные задачи!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3"/>
              </a:buBlip>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Для подготовки к письму и выполнения графических упражнений с детьми дошкольного возраста используется простой карандаш. Нельзя использовать в этих упражнениях фломастеры, так как они не требуют мышечных усилий для проведения линии.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6416F138-6C7B-4EA2-865B-B24ACD100D00}" type="slidenum">
              <a:rPr lang="ru-RU" smtClean="0"/>
              <a:pPr/>
              <a:t>10</a:t>
            </a:fld>
            <a:endParaRPr lang="ru-RU"/>
          </a:p>
        </p:txBody>
      </p:sp>
    </p:spTree>
    <p:extLst>
      <p:ext uri="{BB962C8B-B14F-4D97-AF65-F5344CB8AC3E}">
        <p14:creationId xmlns:p14="http://schemas.microsoft.com/office/powerpoint/2010/main" xmlns="" val="203976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07000"/>
              </a:lnSpc>
              <a:spcAft>
                <a:spcPts val="8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В дошкольные годы в не только в детском саду, но и в семье можно сделать очень многое, для развития мелкой моторики и облегчить будущему первоклашке процесс овладения письмом.</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rPr>
              <a:t>Игры и упражнения для развития мелкой моторики</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особенно нужны современным детям. Ведь сейчас малыши, к сожалению, мало тренируют движения пальчиков рук: на одежде и обуви — липучки вместо пуговиц или шнурков (так нам, взрослым, удобнее и быстрее), на играх кнопочки. Эта смена жизненной ситуации развития детей дошкольного возраста отразилась и на развитии мелкой моторики руки, которая ранее развивалась в быту, незаметно, без специальной тренировки. Сейчас же развитие мелкой моторики стало требовать специальных упражнений и занятий с малышами.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3"/>
              </a:buBlip>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Сортировка мелких предметов</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 очень важно, чтобы ребёнок это делал способом «пинцетного захвата», то есть захватывал двумя пальчиками – большим и указательным. При этом остальные пальчики должны быть подогнуты и не мешать. Покажите малышу правильный способ выполнения этого упражнения.</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Перемешайте в одной коробке два вида бусин (или горох и фасоль; или ракушки и камушки, или пуговицы разной формы и размера) и попросите Вам помочь. Сортировать можно по цвету (если Вы перемешали бусины двух цветов), по форме, по размеру. Сначала малыш сортирует два вида предметов достаточно большого размера. Затем задание усложняется – берутся более мелкие предметы и сортируют их уже на 3-5 групп (например, фасоль в одну коробочку, горох в другую, бусинки в третью, камушки в четвертую, ракушки в пятую).</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Сортировка происходит всегда в игре. Например, наша курочка любит горох, а петушок — фасоль. Надо им в мисочки разделить еду.</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Или одна кукла любит макароны, а другая фасоль. Нужно дать каждой то, что она любит.</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3"/>
              </a:buBlip>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Вращение волчков.</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Вместо волчка используйте любые другие предметы: кольца пирамидок, шарики, пластиковые миски и т.д. Также полезно и заводить ключиком заводные игрушки.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3"/>
              </a:buBlip>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Выкладывание фигур и узоров из разных видов мозаики, из счётных палочек.</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3"/>
              </a:buBlip>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Игры – шнуровки</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ru-RU" sz="1200" dirty="0" err="1" smtClean="0">
                <a:effectLst/>
                <a:latin typeface="Arial" panose="020B0604020202020204" pitchFamily="34" charset="0"/>
                <a:ea typeface="Times New Roman" panose="02020603050405020304" pitchFamily="18" charset="0"/>
                <a:cs typeface="Times New Roman" panose="02020603050405020304" pitchFamily="18" charset="0"/>
              </a:rPr>
              <a:t>пришнуровать</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яблоко к спине ежика, детали одежды и другие сюжетные шнуровки).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3"/>
              </a:buBlip>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Собирание </a:t>
            </a:r>
            <a:r>
              <a:rPr lang="ru-RU" sz="1200" b="1" i="1" dirty="0" err="1" smtClean="0">
                <a:effectLst/>
                <a:latin typeface="Arial" panose="020B0604020202020204" pitchFamily="34" charset="0"/>
                <a:ea typeface="Times New Roman" panose="02020603050405020304" pitchFamily="18" charset="0"/>
                <a:cs typeface="Times New Roman" panose="02020603050405020304" pitchFamily="18" charset="0"/>
              </a:rPr>
              <a:t>пазлов</a:t>
            </a: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Bef>
                <a:spcPts val="600"/>
              </a:spcBef>
              <a:spcAft>
                <a:spcPts val="600"/>
              </a:spcAft>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Развиваются эти умения не только в процессе специальной игр и упражнений, но и в быту:</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если ребёнок </a:t>
            </a: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самостоятельно одевается и раздевается</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аккуратно складывает свои вещи – это тоже вклад в развитие мелкой моторики, особенно если на одежде разные виды застёжек: кнопки, пуговицы, молнии.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Ситуация, когда у ребенка на одежде и обуви в течение всего дошкольного возраста только липучки, приводит к тому что даже второклассники в 8-9 лет не в состоянии одеться сами, если на одежде другой вид застежки, и даже не могут зашнуровать шнурки, переодеваясь на физкультуре! А ведь несамостоятельность ребенка и зависимость от взрослого прямо влияет и на его дальнейшее поведение и успешность в жизни.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использование столовых приборов</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 ложки, вилки. Умение правильно пользоваться ложкой, вилкой – это тоже очень важная составляющая развития ребёнка и развития мелкой моторики.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200" b="1" i="1" dirty="0" smtClean="0">
                <a:effectLst/>
                <a:latin typeface="Arial" panose="020B0604020202020204" pitchFamily="34" charset="0"/>
                <a:ea typeface="Times New Roman" panose="02020603050405020304" pitchFamily="18" charset="0"/>
                <a:cs typeface="Times New Roman" panose="02020603050405020304" pitchFamily="18" charset="0"/>
              </a:rPr>
              <a:t>во время трудовых поручений</a:t>
            </a: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 (с 3 лет — полить, протереть пыль, протереть листья растений губкой, почистить щеткой одежду и других).</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6416F138-6C7B-4EA2-865B-B24ACD100D00}" type="slidenum">
              <a:rPr lang="ru-RU" smtClean="0"/>
              <a:pPr/>
              <a:t>11</a:t>
            </a:fld>
            <a:endParaRPr lang="ru-RU"/>
          </a:p>
        </p:txBody>
      </p:sp>
    </p:spTree>
    <p:extLst>
      <p:ext uri="{BB962C8B-B14F-4D97-AF65-F5344CB8AC3E}">
        <p14:creationId xmlns:p14="http://schemas.microsoft.com/office/powerpoint/2010/main" xmlns="" val="275046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16F138-6C7B-4EA2-865B-B24ACD100D00}" type="slidenum">
              <a:rPr lang="ru-RU" smtClean="0"/>
              <a:pPr/>
              <a:t>12</a:t>
            </a:fld>
            <a:endParaRPr lang="ru-RU"/>
          </a:p>
        </p:txBody>
      </p:sp>
    </p:spTree>
    <p:extLst>
      <p:ext uri="{BB962C8B-B14F-4D97-AF65-F5344CB8AC3E}">
        <p14:creationId xmlns:p14="http://schemas.microsoft.com/office/powerpoint/2010/main" xmlns="" val="94754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0FD7DDD2-CD40-464E-BCB3-223DDAD687FC}"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0CC7A4B3-F2FE-46B5-8EDC-CC55D147B95A}"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86FB6DA0-3AE5-4C8A-B167-7F67B5E46D0A}"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960B3C41-8252-4CE6-AE5D-13B6326D960A}"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5EE95704-1695-47AA-B80E-9AD234717ACE}"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AE434D9B-80DB-4168-98AD-CF532CE9DD46}"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484EBC5D-3868-449B-A89D-35D5F006D205}"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99D8A53E-7788-4B9E-A619-779A1A7F0982}"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C6204EAE-C510-4E95-9824-ED2845C26861}"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D67BBF5D-FBBB-4877-AB97-E56DA4929B78}"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DADF94DD-FB7A-4E34-9B72-0CF1C8253FA4}"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BFDEE3-3E05-4A66-9B60-0A20B037DF6B}"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979712" y="602685"/>
            <a:ext cx="5328592" cy="3330370"/>
          </a:xfrm>
          <a:prstGeom prst="rect">
            <a:avLst/>
          </a:prstGeom>
          <a:solidFill>
            <a:srgbClr val="FFFFFF">
              <a:shade val="85000"/>
            </a:srgbClr>
          </a:solidFill>
          <a:ln w="76200" cap="sq">
            <a:solidFill>
              <a:srgbClr val="FFCD2D"/>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0" y="5214950"/>
            <a:ext cx="8723328"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4800" b="1" kern="0" dirty="0" smtClean="0">
                <a:ln w="12700">
                  <a:solidFill>
                    <a:schemeClr val="tx2">
                      <a:lumMod val="75000"/>
                    </a:schemeClr>
                  </a:solidFill>
                  <a:prstDash val="solid"/>
                </a:ln>
                <a:solidFill>
                  <a:srgbClr val="FFC611"/>
                </a:solidFill>
                <a:effectLst>
                  <a:outerShdw dist="38100" dir="2640000" algn="bl" rotWithShape="0">
                    <a:schemeClr val="tx2">
                      <a:lumMod val="75000"/>
                    </a:schemeClr>
                  </a:outerShdw>
                </a:effectLst>
                <a:latin typeface="Mistral" panose="03090702030407020403" pitchFamily="66" charset="0"/>
              </a:rPr>
              <a:t>      ПЕРВОКЛАССНАЯ ПОДГОТОВКА</a:t>
            </a:r>
            <a:r>
              <a:rPr kumimoji="0" lang="ru-RU" sz="4800" b="1" i="0" u="none" strike="noStrike" kern="0" normalizeH="0" baseline="0" noProof="0" dirty="0" smtClean="0">
                <a:ln w="12700">
                  <a:solidFill>
                    <a:schemeClr val="tx2">
                      <a:lumMod val="75000"/>
                    </a:schemeClr>
                  </a:solidFill>
                  <a:prstDash val="solid"/>
                </a:ln>
                <a:solidFill>
                  <a:srgbClr val="FFC611"/>
                </a:solidFill>
                <a:effectLst>
                  <a:outerShdw dist="38100" dir="2640000" algn="bl" rotWithShape="0">
                    <a:schemeClr val="tx2">
                      <a:lumMod val="75000"/>
                    </a:schemeClr>
                  </a:outerShdw>
                </a:effectLst>
                <a:uLnTx/>
                <a:uFillTx/>
                <a:latin typeface="Mistral" panose="03090702030407020403" pitchFamily="66" charset="0"/>
              </a:rPr>
              <a:t> </a:t>
            </a:r>
            <a:endParaRPr kumimoji="0" lang="ru-RU" sz="4800" b="1" i="0" u="none" strike="noStrike" kern="0" normalizeH="0" baseline="0" noProof="0" dirty="0" smtClean="0">
              <a:ln w="12700">
                <a:solidFill>
                  <a:schemeClr val="tx2">
                    <a:lumMod val="75000"/>
                  </a:schemeClr>
                </a:solidFill>
                <a:prstDash val="solid"/>
              </a:ln>
              <a:solidFill>
                <a:srgbClr val="FFC611"/>
              </a:solidFill>
              <a:effectLst>
                <a:outerShdw dist="38100" dir="2640000" algn="bl" rotWithShape="0">
                  <a:schemeClr val="tx2">
                    <a:lumMod val="75000"/>
                  </a:schemeClr>
                </a:outerShdw>
              </a:effectLst>
              <a:uLnTx/>
              <a:uFillTx/>
            </a:endParaRPr>
          </a:p>
        </p:txBody>
      </p:sp>
      <p:sp>
        <p:nvSpPr>
          <p:cNvPr id="4" name="Прямоугольник 3"/>
          <p:cNvSpPr/>
          <p:nvPr/>
        </p:nvSpPr>
        <p:spPr>
          <a:xfrm>
            <a:off x="107504" y="116632"/>
            <a:ext cx="8820472"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600" b="1" kern="0" dirty="0">
                <a:solidFill>
                  <a:srgbClr val="663300"/>
                </a:solidFill>
              </a:rPr>
              <a:t>Муниципальное бюджетное дошкольное образовательное учреждение </a:t>
            </a:r>
          </a:p>
          <a:p>
            <a:pPr marL="0" marR="0" lvl="0" indent="0" algn="ctr" defTabSz="914400" eaLnBrk="1" fontAlgn="auto" latinLnBrk="0" hangingPunct="1">
              <a:lnSpc>
                <a:spcPct val="100000"/>
              </a:lnSpc>
              <a:spcBef>
                <a:spcPts val="0"/>
              </a:spcBef>
              <a:spcAft>
                <a:spcPts val="0"/>
              </a:spcAft>
              <a:buClrTx/>
              <a:buSzTx/>
              <a:buFontTx/>
              <a:buNone/>
              <a:tabLst/>
              <a:defRPr/>
            </a:pPr>
            <a:r>
              <a:rPr lang="ru-RU" sz="1600" b="1" kern="0" dirty="0">
                <a:solidFill>
                  <a:srgbClr val="663300"/>
                </a:solidFill>
              </a:rPr>
              <a:t>       детский сад </a:t>
            </a:r>
            <a:r>
              <a:rPr lang="ru-RU" sz="1600" b="1" kern="0" dirty="0" err="1" smtClean="0">
                <a:solidFill>
                  <a:srgbClr val="663300"/>
                </a:solidFill>
              </a:rPr>
              <a:t>общеразвивающего</a:t>
            </a:r>
            <a:r>
              <a:rPr lang="ru-RU" sz="1600" b="1" kern="0" dirty="0" smtClean="0">
                <a:solidFill>
                  <a:srgbClr val="663300"/>
                </a:solidFill>
              </a:rPr>
              <a:t> вида № 103 г. Томска</a:t>
            </a:r>
            <a:endParaRPr lang="ru-RU" sz="1600" kern="0" dirty="0">
              <a:solidFill>
                <a:srgbClr val="66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548680"/>
            <a:ext cx="6192688"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1" u="none" strike="noStrike" kern="0" cap="none" spc="0" normalizeH="0" baseline="0" noProof="0" dirty="0" smtClean="0">
                <a:ln>
                  <a:noFill/>
                </a:ln>
                <a:solidFill>
                  <a:srgbClr val="C00000"/>
                </a:solidFill>
                <a:effectLst/>
                <a:uLnTx/>
                <a:uFillTx/>
                <a:latin typeface="Tahoma"/>
                <a:ea typeface="+mj-ea"/>
                <a:cs typeface="+mj-cs"/>
              </a:rPr>
              <a:t>      </a:t>
            </a:r>
            <a:r>
              <a:rPr kumimoji="0" lang="ru-RU" sz="2400" b="1" i="1" u="none" strike="noStrike" kern="0" cap="none" spc="0" normalizeH="0" baseline="0" noProof="0" dirty="0" smtClean="0">
                <a:ln>
                  <a:noFill/>
                </a:ln>
                <a:solidFill>
                  <a:srgbClr val="00B050"/>
                </a:solidFill>
                <a:effectLst/>
                <a:uLnTx/>
                <a:uFillTx/>
                <a:latin typeface="Tahoma"/>
                <a:ea typeface="+mj-ea"/>
                <a:cs typeface="+mj-cs"/>
              </a:rPr>
              <a:t>Подвижные игры </a:t>
            </a:r>
            <a:endParaRPr kumimoji="0" lang="ru-RU" sz="2400" b="0" i="0" u="none" strike="noStrike" kern="0" cap="none" spc="0" normalizeH="0" baseline="0" noProof="0" dirty="0" smtClean="0">
              <a:ln>
                <a:noFill/>
              </a:ln>
              <a:solidFill>
                <a:srgbClr val="00B050"/>
              </a:solidFill>
              <a:effectLst/>
              <a:uLnTx/>
              <a:uFillTx/>
            </a:endParaRPr>
          </a:p>
        </p:txBody>
      </p:sp>
      <p:sp>
        <p:nvSpPr>
          <p:cNvPr id="5" name="Прямоугольник 4"/>
          <p:cNvSpPr/>
          <p:nvPr/>
        </p:nvSpPr>
        <p:spPr>
          <a:xfrm>
            <a:off x="30029" y="1700808"/>
            <a:ext cx="8748464" cy="523220"/>
          </a:xfrm>
          <a:prstGeom prst="rect">
            <a:avLst/>
          </a:prstGeom>
          <a:ln>
            <a:noFill/>
          </a:ln>
        </p:spPr>
        <p:txBody>
          <a:bodyPr wrap="square">
            <a:spAutoFit/>
          </a:bodyPr>
          <a:lstStyle/>
          <a:p>
            <a:pPr lvl="0" algn="ctr">
              <a:spcBef>
                <a:spcPct val="20000"/>
              </a:spcBef>
              <a:buClr>
                <a:srgbClr val="FF0000"/>
              </a:buClr>
              <a:buSzPct val="100000"/>
            </a:pPr>
            <a:endParaRPr lang="ru-RU" sz="2800" b="1" kern="0" dirty="0">
              <a:ln w="9525">
                <a:noFill/>
                <a:prstDash val="solid"/>
              </a:ln>
              <a:effectLst>
                <a:outerShdw blurRad="12700" dist="38100" dir="2700000" algn="tl" rotWithShape="0">
                  <a:schemeClr val="bg1">
                    <a:lumMod val="50000"/>
                  </a:schemeClr>
                </a:outerShdw>
              </a:effectLst>
              <a:latin typeface="Tahoma"/>
              <a:cs typeface="+mn-cs"/>
            </a:endParaRPr>
          </a:p>
        </p:txBody>
      </p:sp>
      <p:sp>
        <p:nvSpPr>
          <p:cNvPr id="6" name="Прямоугольник 5"/>
          <p:cNvSpPr/>
          <p:nvPr/>
        </p:nvSpPr>
        <p:spPr>
          <a:xfrm>
            <a:off x="467544" y="1220366"/>
            <a:ext cx="8094925" cy="3416320"/>
          </a:xfrm>
          <a:prstGeom prst="rect">
            <a:avLst/>
          </a:prstGeom>
        </p:spPr>
        <p:txBody>
          <a:bodyPr wrap="square">
            <a:spAutoFit/>
          </a:bodyPr>
          <a:lstStyle/>
          <a:p>
            <a:r>
              <a:rPr lang="ru-RU" b="1" u="sng" cap="all" dirty="0">
                <a:solidFill>
                  <a:srgbClr val="C00000"/>
                </a:solidFill>
                <a:latin typeface="Arial" panose="020B0604020202020204" pitchFamily="34" charset="0"/>
              </a:rPr>
              <a:t>ИГРА «ШУСТРОЕ ПЕРЫШКО»</a:t>
            </a:r>
          </a:p>
          <a:p>
            <a:r>
              <a:rPr lang="ru-RU" b="1" dirty="0">
                <a:solidFill>
                  <a:srgbClr val="000000"/>
                </a:solidFill>
                <a:latin typeface="Arial" panose="020B0604020202020204" pitchFamily="34" charset="0"/>
              </a:rPr>
              <a:t>Поделите комнату на две части: одна половина ваша, другая – ребенка. Возьмите перышко и вместе начинайте дуть, стараясь, чтоб оно не упало на пол. Задача ребенка – выдуть перышко на мамину половину комнаты, ваша – на половину крохи. На чьей стороне оно упадет, тот и проиграл</a:t>
            </a:r>
            <a:r>
              <a:rPr lang="ru-RU" b="1" dirty="0" smtClean="0">
                <a:solidFill>
                  <a:srgbClr val="000000"/>
                </a:solidFill>
                <a:latin typeface="Arial" panose="020B0604020202020204" pitchFamily="34" charset="0"/>
              </a:rPr>
              <a:t>.</a:t>
            </a:r>
          </a:p>
          <a:p>
            <a:endParaRPr lang="ru-RU" b="1" dirty="0">
              <a:solidFill>
                <a:srgbClr val="000000"/>
              </a:solidFill>
              <a:latin typeface="Arial" panose="020B0604020202020204" pitchFamily="34" charset="0"/>
            </a:endParaRPr>
          </a:p>
          <a:p>
            <a:r>
              <a:rPr lang="ru-RU" b="1" u="sng" cap="all" dirty="0">
                <a:solidFill>
                  <a:srgbClr val="C00000"/>
                </a:solidFill>
                <a:latin typeface="Arial" panose="020B0604020202020204" pitchFamily="34" charset="0"/>
              </a:rPr>
              <a:t>ИГРА «СБОР УРОЖАЯ»</a:t>
            </a:r>
          </a:p>
          <a:p>
            <a:r>
              <a:rPr lang="ru-RU" b="1" dirty="0">
                <a:solidFill>
                  <a:srgbClr val="000000"/>
                </a:solidFill>
                <a:latin typeface="Arial" panose="020B0604020202020204" pitchFamily="34" charset="0"/>
              </a:rPr>
              <a:t>Ребенок принимает положение упор лежа на животе, мама или папа берет ребенка за ноги и получается «тачка». И вместе ходите по комнате «собираете урожай».</a:t>
            </a:r>
          </a:p>
          <a:p>
            <a:endParaRPr lang="ru-RU" b="1"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48795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clrChange>
              <a:clrFrom>
                <a:srgbClr val="FAFAFC"/>
              </a:clrFrom>
              <a:clrTo>
                <a:srgbClr val="FAFAFC">
                  <a:alpha val="0"/>
                </a:srgbClr>
              </a:clrTo>
            </a:clrChange>
          </a:blip>
          <a:srcRect l="14442" t="18007" r="13352" b="8419"/>
          <a:stretch/>
        </p:blipFill>
        <p:spPr>
          <a:xfrm rot="448089">
            <a:off x="7162711" y="2998053"/>
            <a:ext cx="1466044" cy="1612649"/>
          </a:xfrm>
          <a:prstGeom prst="rect">
            <a:avLst/>
          </a:prstGeom>
          <a:ln>
            <a:noFill/>
          </a:ln>
          <a:effectLst>
            <a:softEdge rad="112500"/>
          </a:effectLst>
        </p:spPr>
      </p:pic>
      <p:sp>
        <p:nvSpPr>
          <p:cNvPr id="2" name="Прямоугольник 1"/>
          <p:cNvSpPr/>
          <p:nvPr/>
        </p:nvSpPr>
        <p:spPr>
          <a:xfrm>
            <a:off x="576265" y="424221"/>
            <a:ext cx="8208912" cy="461665"/>
          </a:xfrm>
          <a:prstGeom prst="rect">
            <a:avLst/>
          </a:prstGeom>
        </p:spPr>
        <p:txBody>
          <a:bodyPr wrap="square">
            <a:prstTxWarp prst="textPlain">
              <a:avLst/>
            </a:prstTxWarp>
            <a:spAutoFit/>
            <a:scene3d>
              <a:camera prst="obliqueTopRight"/>
              <a:lightRig rig="threePt" dir="t"/>
            </a:scene3d>
          </a:bodyPr>
          <a:lstStyle/>
          <a:p>
            <a:r>
              <a:rPr lang="ru-RU" sz="2400" b="1" dirty="0">
                <a:ln w="12700">
                  <a:solidFill>
                    <a:srgbClr val="FF0000"/>
                  </a:solidFill>
                  <a:prstDash val="solid"/>
                </a:ln>
                <a:solidFill>
                  <a:srgbClr val="FF0000"/>
                </a:solidFill>
                <a:effectLst>
                  <a:glow rad="101600">
                    <a:srgbClr val="FF99CC">
                      <a:alpha val="40000"/>
                    </a:srgbClr>
                  </a:glow>
                  <a:innerShdw blurRad="177800">
                    <a:schemeClr val="accent3">
                      <a:lumMod val="50000"/>
                    </a:schemeClr>
                  </a:innerShdw>
                </a:effectLst>
                <a:latin typeface="Arial" panose="020B0604020202020204" pitchFamily="34" charset="0"/>
                <a:ea typeface="Times New Roman" panose="02020603050405020304" pitchFamily="18" charset="0"/>
              </a:rPr>
              <a:t>Игры и упражнения для развития </a:t>
            </a:r>
            <a:r>
              <a:rPr lang="ru-RU" sz="2400" b="1" dirty="0" smtClean="0">
                <a:ln w="12700">
                  <a:solidFill>
                    <a:srgbClr val="FF0000"/>
                  </a:solidFill>
                  <a:prstDash val="solid"/>
                </a:ln>
                <a:solidFill>
                  <a:srgbClr val="FF0000"/>
                </a:solidFill>
                <a:effectLst>
                  <a:glow rad="101600">
                    <a:srgbClr val="FF99CC">
                      <a:alpha val="40000"/>
                    </a:srgbClr>
                  </a:glow>
                  <a:innerShdw blurRad="177800">
                    <a:schemeClr val="accent3">
                      <a:lumMod val="50000"/>
                    </a:schemeClr>
                  </a:innerShdw>
                </a:effectLst>
                <a:latin typeface="Arial" panose="020B0604020202020204" pitchFamily="34" charset="0"/>
                <a:ea typeface="Times New Roman" panose="02020603050405020304" pitchFamily="18" charset="0"/>
              </a:rPr>
              <a:t>мелкой моторики</a:t>
            </a:r>
            <a:r>
              <a:rPr lang="ru-RU" sz="2400" dirty="0">
                <a:ln>
                  <a:solidFill>
                    <a:srgbClr val="FFFF00"/>
                  </a:solidFill>
                </a:ln>
                <a:solidFill>
                  <a:srgbClr val="000000"/>
                </a:solidFill>
                <a:effectLst>
                  <a:glow rad="101600">
                    <a:srgbClr val="FFFF00">
                      <a:alpha val="40000"/>
                    </a:srgbClr>
                  </a:glow>
                </a:effectLst>
                <a:latin typeface="Arial" panose="020B0604020202020204" pitchFamily="34" charset="0"/>
                <a:ea typeface="Times New Roman" panose="02020603050405020304" pitchFamily="18" charset="0"/>
              </a:rPr>
              <a:t> </a:t>
            </a:r>
            <a:endParaRPr lang="ru-RU" sz="2400" dirty="0">
              <a:ln>
                <a:solidFill>
                  <a:srgbClr val="FFFF00"/>
                </a:solidFill>
              </a:ln>
              <a:effectLst>
                <a:glow rad="101600">
                  <a:srgbClr val="FFFF00">
                    <a:alpha val="40000"/>
                  </a:srgbClr>
                </a:glow>
              </a:effectLst>
            </a:endParaRPr>
          </a:p>
        </p:txBody>
      </p:sp>
      <p:sp>
        <p:nvSpPr>
          <p:cNvPr id="3" name="Прямоугольник 2"/>
          <p:cNvSpPr/>
          <p:nvPr/>
        </p:nvSpPr>
        <p:spPr>
          <a:xfrm>
            <a:off x="2662069" y="3191877"/>
            <a:ext cx="4246675" cy="369332"/>
          </a:xfrm>
          <a:prstGeom prst="rect">
            <a:avLst/>
          </a:prstGeom>
        </p:spPr>
        <p:txBody>
          <a:bodyPr wrap="none">
            <a:spAutoFit/>
          </a:bodyPr>
          <a:lstStyle/>
          <a:p>
            <a:pPr marL="285750" indent="-285750">
              <a:buSzPct val="150000"/>
              <a:buBlip>
                <a:blip r:embed="rId4"/>
              </a:buBlip>
            </a:pPr>
            <a:r>
              <a:rPr lang="ru-RU" b="1" i="1" dirty="0">
                <a:solidFill>
                  <a:srgbClr val="000000"/>
                </a:solidFill>
                <a:latin typeface="Comic Sans MS" panose="030F0702030302020204" pitchFamily="66" charset="0"/>
                <a:ea typeface="Times New Roman" panose="02020603050405020304" pitchFamily="18" charset="0"/>
              </a:rPr>
              <a:t>Сортировка </a:t>
            </a:r>
            <a:r>
              <a:rPr lang="ru-RU" b="1" i="1" dirty="0" smtClean="0">
                <a:solidFill>
                  <a:srgbClr val="000000"/>
                </a:solidFill>
                <a:latin typeface="Comic Sans MS" panose="030F0702030302020204" pitchFamily="66" charset="0"/>
                <a:ea typeface="Times New Roman" panose="02020603050405020304" pitchFamily="18" charset="0"/>
              </a:rPr>
              <a:t>	мелких предметов</a:t>
            </a:r>
            <a:r>
              <a:rPr lang="ru-RU" dirty="0">
                <a:solidFill>
                  <a:srgbClr val="000000"/>
                </a:solidFill>
                <a:latin typeface="Comic Sans MS" panose="030F0702030302020204" pitchFamily="66" charset="0"/>
                <a:ea typeface="Times New Roman" panose="02020603050405020304" pitchFamily="18" charset="0"/>
              </a:rPr>
              <a:t> </a:t>
            </a:r>
            <a:endParaRPr lang="ru-RU" dirty="0">
              <a:latin typeface="Comic Sans MS" panose="030F0702030302020204" pitchFamily="66" charset="0"/>
            </a:endParaRPr>
          </a:p>
        </p:txBody>
      </p:sp>
      <p:sp>
        <p:nvSpPr>
          <p:cNvPr id="4" name="Прямоугольник 3"/>
          <p:cNvSpPr/>
          <p:nvPr/>
        </p:nvSpPr>
        <p:spPr>
          <a:xfrm>
            <a:off x="6079542" y="4541134"/>
            <a:ext cx="2778325" cy="369332"/>
          </a:xfrm>
          <a:prstGeom prst="rect">
            <a:avLst/>
          </a:prstGeom>
        </p:spPr>
        <p:txBody>
          <a:bodyPr wrap="none">
            <a:spAutoFit/>
          </a:bodyPr>
          <a:lstStyle/>
          <a:p>
            <a:pPr marL="285750" indent="-285750">
              <a:buSzPct val="150000"/>
              <a:buBlip>
                <a:blip r:embed="rId4"/>
              </a:buBlip>
            </a:pPr>
            <a:r>
              <a:rPr lang="ru-RU" b="1" i="1" dirty="0">
                <a:solidFill>
                  <a:srgbClr val="000000"/>
                </a:solidFill>
                <a:latin typeface="Comic Sans MS" panose="030F0702030302020204" pitchFamily="66" charset="0"/>
                <a:ea typeface="Times New Roman" panose="02020603050405020304" pitchFamily="18" charset="0"/>
              </a:rPr>
              <a:t>Запускание волчков</a:t>
            </a:r>
            <a:endParaRPr lang="ru-RU" dirty="0">
              <a:latin typeface="Comic Sans MS" panose="030F0702030302020204" pitchFamily="66" charset="0"/>
            </a:endParaRPr>
          </a:p>
        </p:txBody>
      </p:sp>
      <p:sp>
        <p:nvSpPr>
          <p:cNvPr id="5" name="Прямоугольник 4"/>
          <p:cNvSpPr/>
          <p:nvPr/>
        </p:nvSpPr>
        <p:spPr>
          <a:xfrm>
            <a:off x="2192822" y="3920171"/>
            <a:ext cx="4230179" cy="923330"/>
          </a:xfrm>
          <a:prstGeom prst="rect">
            <a:avLst/>
          </a:prstGeom>
        </p:spPr>
        <p:txBody>
          <a:bodyPr wrap="square">
            <a:spAutoFit/>
          </a:bodyPr>
          <a:lstStyle/>
          <a:p>
            <a:pPr marL="285750" indent="-285750" algn="ctr">
              <a:buSzPct val="150000"/>
              <a:buBlip>
                <a:blip r:embed="rId4"/>
              </a:buBlip>
            </a:pPr>
            <a:r>
              <a:rPr lang="ru-RU" b="1" dirty="0">
                <a:solidFill>
                  <a:srgbClr val="000000"/>
                </a:solidFill>
                <a:latin typeface="Comic Sans MS" panose="030F0702030302020204" pitchFamily="66" charset="0"/>
                <a:ea typeface="Times New Roman" panose="02020603050405020304" pitchFamily="18" charset="0"/>
              </a:rPr>
              <a:t>Выкладывание фигур и </a:t>
            </a:r>
            <a:r>
              <a:rPr lang="ru-RU" b="1" dirty="0" smtClean="0">
                <a:solidFill>
                  <a:srgbClr val="000000"/>
                </a:solidFill>
                <a:latin typeface="Comic Sans MS" panose="030F0702030302020204" pitchFamily="66" charset="0"/>
                <a:ea typeface="Times New Roman" panose="02020603050405020304" pitchFamily="18" charset="0"/>
              </a:rPr>
              <a:t>узоров из мозаики</a:t>
            </a:r>
            <a:r>
              <a:rPr lang="ru-RU" b="1" dirty="0">
                <a:solidFill>
                  <a:srgbClr val="000000"/>
                </a:solidFill>
                <a:latin typeface="Comic Sans MS" panose="030F0702030302020204" pitchFamily="66" charset="0"/>
                <a:ea typeface="Times New Roman" panose="02020603050405020304" pitchFamily="18" charset="0"/>
              </a:rPr>
              <a:t>, </a:t>
            </a:r>
            <a:endParaRPr lang="ru-RU" b="1" dirty="0" smtClean="0">
              <a:solidFill>
                <a:srgbClr val="000000"/>
              </a:solidFill>
              <a:latin typeface="Comic Sans MS" panose="030F0702030302020204" pitchFamily="66" charset="0"/>
              <a:ea typeface="Times New Roman" panose="02020603050405020304" pitchFamily="18" charset="0"/>
            </a:endParaRPr>
          </a:p>
          <a:p>
            <a:pPr algn="ctr">
              <a:buSzPct val="150000"/>
            </a:pPr>
            <a:r>
              <a:rPr lang="ru-RU" b="1" dirty="0" smtClean="0">
                <a:solidFill>
                  <a:srgbClr val="000000"/>
                </a:solidFill>
                <a:latin typeface="Comic Sans MS" panose="030F0702030302020204" pitchFamily="66" charset="0"/>
                <a:ea typeface="Times New Roman" panose="02020603050405020304" pitchFamily="18" charset="0"/>
              </a:rPr>
              <a:t>счётных </a:t>
            </a:r>
            <a:r>
              <a:rPr lang="ru-RU" b="1" dirty="0">
                <a:solidFill>
                  <a:srgbClr val="000000"/>
                </a:solidFill>
                <a:latin typeface="Comic Sans MS" panose="030F0702030302020204" pitchFamily="66" charset="0"/>
                <a:ea typeface="Times New Roman" panose="02020603050405020304" pitchFamily="18" charset="0"/>
              </a:rPr>
              <a:t>палочек</a:t>
            </a:r>
            <a:endParaRPr lang="ru-RU" b="1" dirty="0">
              <a:latin typeface="Comic Sans MS" panose="030F0702030302020204" pitchFamily="66" charset="0"/>
            </a:endParaRPr>
          </a:p>
        </p:txBody>
      </p:sp>
      <p:sp>
        <p:nvSpPr>
          <p:cNvPr id="6" name="Прямоугольник 5"/>
          <p:cNvSpPr/>
          <p:nvPr/>
        </p:nvSpPr>
        <p:spPr>
          <a:xfrm>
            <a:off x="501307" y="2724952"/>
            <a:ext cx="2536272" cy="369332"/>
          </a:xfrm>
          <a:prstGeom prst="rect">
            <a:avLst/>
          </a:prstGeom>
        </p:spPr>
        <p:txBody>
          <a:bodyPr wrap="none">
            <a:spAutoFit/>
          </a:bodyPr>
          <a:lstStyle/>
          <a:p>
            <a:pPr marL="285750" indent="-285750">
              <a:buSzPct val="150000"/>
              <a:buBlip>
                <a:blip r:embed="rId4"/>
              </a:buBlip>
            </a:pPr>
            <a:r>
              <a:rPr lang="ru-RU" b="1" dirty="0">
                <a:solidFill>
                  <a:srgbClr val="000000"/>
                </a:solidFill>
                <a:latin typeface="Comic Sans MS" panose="030F0702030302020204" pitchFamily="66" charset="0"/>
                <a:ea typeface="Times New Roman" panose="02020603050405020304" pitchFamily="18" charset="0"/>
              </a:rPr>
              <a:t>Игры – шнуровки </a:t>
            </a:r>
            <a:endParaRPr lang="ru-RU" b="1" dirty="0">
              <a:latin typeface="Comic Sans MS" panose="030F0702030302020204" pitchFamily="66" charset="0"/>
            </a:endParaRPr>
          </a:p>
        </p:txBody>
      </p:sp>
      <p:sp>
        <p:nvSpPr>
          <p:cNvPr id="9" name="Прямоугольник 8"/>
          <p:cNvSpPr/>
          <p:nvPr/>
        </p:nvSpPr>
        <p:spPr>
          <a:xfrm>
            <a:off x="6423001" y="2580172"/>
            <a:ext cx="2720999" cy="530915"/>
          </a:xfrm>
          <a:prstGeom prst="rect">
            <a:avLst/>
          </a:prstGeom>
        </p:spPr>
        <p:txBody>
          <a:bodyPr wrap="square">
            <a:spAutoFit/>
          </a:bodyPr>
          <a:lstStyle/>
          <a:p>
            <a:endParaRPr lang="ru-RU" sz="1050" dirty="0">
              <a:solidFill>
                <a:srgbClr val="000000"/>
              </a:solidFill>
              <a:latin typeface="Comic Sans MS" panose="030F0702030302020204" pitchFamily="66" charset="0"/>
            </a:endParaRPr>
          </a:p>
          <a:p>
            <a:pPr marL="285750" indent="-285750">
              <a:buSzPct val="150000"/>
              <a:buBlip>
                <a:blip r:embed="rId4"/>
              </a:buBlip>
            </a:pPr>
            <a:r>
              <a:rPr lang="ru-RU" b="1" dirty="0" smtClean="0">
                <a:latin typeface="Comic Sans MS" panose="030F0702030302020204" pitchFamily="66" charset="0"/>
              </a:rPr>
              <a:t>Собирание </a:t>
            </a:r>
            <a:r>
              <a:rPr lang="ru-RU" b="1" dirty="0" err="1" smtClean="0">
                <a:latin typeface="Comic Sans MS" panose="030F0702030302020204" pitchFamily="66" charset="0"/>
              </a:rPr>
              <a:t>пазлов</a:t>
            </a:r>
            <a:r>
              <a:rPr lang="ru-RU" b="1" dirty="0" smtClean="0">
                <a:latin typeface="Comic Sans MS" panose="030F0702030302020204" pitchFamily="66" charset="0"/>
              </a:rPr>
              <a:t> </a:t>
            </a:r>
            <a:endParaRPr lang="ru-RU" dirty="0"/>
          </a:p>
        </p:txBody>
      </p:sp>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xmlns="" val="0"/>
              </a:ext>
            </a:extLst>
          </a:blip>
          <a:srcRect b="8073"/>
          <a:stretch/>
        </p:blipFill>
        <p:spPr>
          <a:xfrm rot="2562264">
            <a:off x="7076761" y="1195255"/>
            <a:ext cx="1413477" cy="1636680"/>
          </a:xfrm>
          <a:prstGeom prst="rect">
            <a:avLst/>
          </a:prstGeom>
        </p:spPr>
      </p:pic>
      <p:pic>
        <p:nvPicPr>
          <p:cNvPr id="16" name="Рисунок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2840" y="3355039"/>
            <a:ext cx="1804235" cy="1602762"/>
          </a:xfrm>
          <a:prstGeom prst="rect">
            <a:avLst/>
          </a:prstGeom>
        </p:spPr>
      </p:pic>
      <p:pic>
        <p:nvPicPr>
          <p:cNvPr id="8" name="Рисунок 7"/>
          <p:cNvPicPr>
            <a:picLocks noChangeAspect="1"/>
          </p:cNvPicPr>
          <p:nvPr/>
        </p:nvPicPr>
        <p:blipFill>
          <a:blip r:embed="rId7" cstate="print">
            <a:clrChange>
              <a:clrFrom>
                <a:srgbClr val="002F64"/>
              </a:clrFrom>
              <a:clrTo>
                <a:srgbClr val="002F64">
                  <a:alpha val="0"/>
                </a:srgbClr>
              </a:clrTo>
            </a:clrChange>
            <a:extLst>
              <a:ext uri="{28A0092B-C50C-407E-A947-70E740481C1C}">
                <a14:useLocalDpi xmlns:a14="http://schemas.microsoft.com/office/drawing/2010/main" xmlns="" val="0"/>
              </a:ext>
            </a:extLst>
          </a:blip>
          <a:stretch>
            <a:fillRect/>
          </a:stretch>
        </p:blipFill>
        <p:spPr>
          <a:xfrm>
            <a:off x="739800" y="1263696"/>
            <a:ext cx="2059286" cy="1412459"/>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89767" y="1417938"/>
            <a:ext cx="1531400" cy="14548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92355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9552" y="3429000"/>
            <a:ext cx="8352928" cy="1813445"/>
          </a:xfrm>
          <a:prstGeom prst="rect">
            <a:avLst/>
          </a:prstGeom>
        </p:spPr>
        <p:txBody>
          <a:bodyPr wrap="square">
            <a:prstTxWarp prst="textArchUp">
              <a:avLst/>
            </a:prstTxWarp>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ru-RU" sz="3200" b="1" i="0" u="none" strike="noStrike" kern="0" normalizeH="0" baseline="0" noProof="0" dirty="0" smtClean="0">
                <a:ln w="13462">
                  <a:solidFill>
                    <a:sysClr val="windowText" lastClr="000000"/>
                  </a:solidFill>
                  <a:prstDash val="solid"/>
                </a:ln>
                <a:solidFill>
                  <a:srgbClr val="FF0000"/>
                </a:solidFill>
                <a:effectLst>
                  <a:glow rad="101600">
                    <a:srgbClr val="FFC000">
                      <a:alpha val="60000"/>
                    </a:srgbClr>
                  </a:glow>
                  <a:outerShdw dist="38100" dir="2700000" algn="bl" rotWithShape="0">
                    <a:schemeClr val="accent5"/>
                  </a:outerShdw>
                  <a:reflection blurRad="6350" stA="55000" endA="300" endPos="45500" dir="5400000" sy="-100000" algn="bl" rotWithShape="0"/>
                </a:effectLst>
                <a:uLnTx/>
                <a:uFillTx/>
                <a:latin typeface="Tahoma" panose="020B0604030504040204" pitchFamily="34" charset="0"/>
                <a:ea typeface="Tahoma" panose="020B0604030504040204" pitchFamily="34" charset="0"/>
                <a:cs typeface="Tahoma" panose="020B0604030504040204" pitchFamily="34" charset="0"/>
              </a:rPr>
              <a:t>Бл</a:t>
            </a:r>
            <a:r>
              <a:rPr kumimoji="0" lang="ru-RU" sz="3200" b="1" i="0" u="none" strike="noStrike" kern="0" normalizeH="0" baseline="0" noProof="0" dirty="0" smtClean="0">
                <a:ln w="13462">
                  <a:solidFill>
                    <a:sysClr val="windowText" lastClr="000000"/>
                  </a:solidFill>
                  <a:prstDash val="solid"/>
                </a:ln>
                <a:solidFill>
                  <a:srgbClr val="FF0000"/>
                </a:solidFill>
                <a:effectLst>
                  <a:glow rad="101600">
                    <a:srgbClr val="FFC000">
                      <a:alpha val="60000"/>
                    </a:srgbClr>
                  </a:glow>
                  <a:reflection blurRad="6350" stA="55000" endA="300" endPos="45500" dir="5400000" sy="-100000" algn="bl" rotWithShape="0"/>
                </a:effectLst>
                <a:uLnTx/>
                <a:uFillTx/>
                <a:latin typeface="Tahoma" panose="020B0604030504040204" pitchFamily="34" charset="0"/>
                <a:ea typeface="Tahoma" panose="020B0604030504040204" pitchFamily="34" charset="0"/>
                <a:cs typeface="Tahoma" panose="020B0604030504040204" pitchFamily="34" charset="0"/>
              </a:rPr>
              <a:t>агодарю за внимание!</a:t>
            </a:r>
            <a:br>
              <a:rPr kumimoji="0" lang="ru-RU" sz="3200" b="1" i="0" u="none" strike="noStrike" kern="0" normalizeH="0" baseline="0" noProof="0" dirty="0" smtClean="0">
                <a:ln w="13462">
                  <a:solidFill>
                    <a:sysClr val="windowText" lastClr="000000"/>
                  </a:solidFill>
                  <a:prstDash val="solid"/>
                </a:ln>
                <a:solidFill>
                  <a:srgbClr val="FF0000"/>
                </a:solidFill>
                <a:effectLst>
                  <a:glow rad="101600">
                    <a:srgbClr val="FFC000">
                      <a:alpha val="60000"/>
                    </a:srgbClr>
                  </a:glow>
                  <a:reflection blurRad="6350" stA="55000" endA="300" endPos="45500" dir="5400000" sy="-100000" algn="bl" rotWithShape="0"/>
                </a:effectLst>
                <a:uLnTx/>
                <a:uFillTx/>
                <a:latin typeface="Tahoma" panose="020B0604030504040204" pitchFamily="34" charset="0"/>
                <a:ea typeface="Tahoma" panose="020B0604030504040204" pitchFamily="34" charset="0"/>
                <a:cs typeface="Tahoma" panose="020B0604030504040204" pitchFamily="34" charset="0"/>
              </a:rPr>
            </a:br>
            <a:r>
              <a:rPr kumimoji="0" lang="ru-RU" sz="3200" b="1" i="0" u="none" strike="noStrike" kern="0" normalizeH="0" baseline="0" noProof="0" dirty="0" smtClean="0">
                <a:ln w="13462">
                  <a:solidFill>
                    <a:sysClr val="windowText" lastClr="000000"/>
                  </a:solidFill>
                  <a:prstDash val="solid"/>
                </a:ln>
                <a:solidFill>
                  <a:srgbClr val="FF0000"/>
                </a:solidFill>
                <a:effectLst>
                  <a:glow rad="101600">
                    <a:srgbClr val="FFC000">
                      <a:alpha val="60000"/>
                    </a:srgbClr>
                  </a:glow>
                  <a:reflection blurRad="6350" stA="55000" endA="300" endPos="45500" dir="5400000" sy="-100000" algn="bl" rotWithShape="0"/>
                </a:effectLst>
                <a:uLnTx/>
                <a:uFillTx/>
                <a:latin typeface="Tahoma" panose="020B0604030504040204" pitchFamily="34" charset="0"/>
                <a:ea typeface="Tahoma" panose="020B0604030504040204" pitchFamily="34" charset="0"/>
                <a:cs typeface="Tahoma" panose="020B0604030504040204" pitchFamily="34" charset="0"/>
              </a:rPr>
              <a:t>Приглашаю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ru-RU" sz="3200" b="1" i="0" u="none" strike="noStrike" kern="0" normalizeH="0" baseline="0" noProof="0" dirty="0" smtClean="0">
                <a:ln w="13462">
                  <a:solidFill>
                    <a:sysClr val="windowText" lastClr="000000"/>
                  </a:solidFill>
                  <a:prstDash val="solid"/>
                </a:ln>
                <a:solidFill>
                  <a:srgbClr val="FF0000"/>
                </a:solidFill>
                <a:effectLst>
                  <a:glow rad="101600">
                    <a:srgbClr val="FFC000">
                      <a:alpha val="60000"/>
                    </a:srgbClr>
                  </a:glow>
                  <a:reflection blurRad="6350" stA="55000" endA="300" endPos="45500" dir="5400000" sy="-100000" algn="bl" rotWithShape="0"/>
                </a:effectLst>
                <a:uLnTx/>
                <a:uFillTx/>
                <a:latin typeface="Tahoma" panose="020B0604030504040204" pitchFamily="34" charset="0"/>
                <a:ea typeface="Tahoma" panose="020B0604030504040204" pitchFamily="34" charset="0"/>
                <a:cs typeface="Tahoma" panose="020B0604030504040204" pitchFamily="34" charset="0"/>
              </a:rPr>
              <a:t>к сотрудничеству!</a:t>
            </a:r>
          </a:p>
        </p:txBody>
      </p:sp>
      <p:pic>
        <p:nvPicPr>
          <p:cNvPr id="7" name="Рисунок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965793">
            <a:off x="7340025" y="359866"/>
            <a:ext cx="1488820" cy="1488820"/>
          </a:xfrm>
          <a:prstGeom prst="rect">
            <a:avLst/>
          </a:prstGeom>
        </p:spPr>
      </p:pic>
      <p:pic>
        <p:nvPicPr>
          <p:cNvPr id="9" name="Рисунок 8"/>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23528" y="291103"/>
            <a:ext cx="1826721" cy="1626345"/>
          </a:xfrm>
          <a:prstGeom prst="rect">
            <a:avLst/>
          </a:prstGeom>
        </p:spPr>
      </p:pic>
    </p:spTree>
    <p:extLst>
      <p:ext uri="{BB962C8B-B14F-4D97-AF65-F5344CB8AC3E}">
        <p14:creationId xmlns:p14="http://schemas.microsoft.com/office/powerpoint/2010/main" xmlns="" val="317274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graphicFrame>
        <p:nvGraphicFramePr>
          <p:cNvPr id="31" name="Схема 30"/>
          <p:cNvGraphicFramePr/>
          <p:nvPr>
            <p:extLst>
              <p:ext uri="{D42A27DB-BD31-4B8C-83A1-F6EECF244321}">
                <p14:modId xmlns:p14="http://schemas.microsoft.com/office/powerpoint/2010/main" xmlns="" val="439246707"/>
              </p:ext>
            </p:extLst>
          </p:nvPr>
        </p:nvGraphicFramePr>
        <p:xfrm>
          <a:off x="467544" y="1556792"/>
          <a:ext cx="6192688" cy="4793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p:cNvSpPr/>
          <p:nvPr/>
        </p:nvSpPr>
        <p:spPr>
          <a:xfrm>
            <a:off x="1763688" y="260648"/>
            <a:ext cx="7200800" cy="1384995"/>
          </a:xfrm>
          <a:prstGeom prst="rect">
            <a:avLst/>
          </a:prstGeom>
        </p:spPr>
        <p:txBody>
          <a:bodyPr wrap="square">
            <a:spAutoFit/>
          </a:bodyPr>
          <a:lstStyle/>
          <a:p>
            <a:pPr algn="ctr"/>
            <a:r>
              <a:rPr lang="ru-RU" sz="2800" b="1" kern="0" dirty="0">
                <a:solidFill>
                  <a:srgbClr val="00B050"/>
                </a:solidFill>
                <a:latin typeface="Arial"/>
                <a:ea typeface="+mj-ea"/>
                <a:cs typeface="Arial"/>
              </a:rPr>
              <a:t>Что должен обязательно уметь будущий первоклассник</a:t>
            </a:r>
            <a:r>
              <a:rPr lang="ru-RU" sz="2800" b="1" kern="0" dirty="0" smtClean="0">
                <a:solidFill>
                  <a:srgbClr val="00B050"/>
                </a:solidFill>
                <a:latin typeface="Arial"/>
                <a:ea typeface="+mj-ea"/>
                <a:cs typeface="Arial"/>
              </a:rPr>
              <a:t>? </a:t>
            </a:r>
            <a:endParaRPr lang="ru-RU" sz="2800" b="1" kern="0" dirty="0" smtClean="0">
              <a:solidFill>
                <a:srgbClr val="00B050"/>
              </a:solidFill>
              <a:latin typeface="Arial"/>
              <a:ea typeface="+mj-ea"/>
              <a:cs typeface="Arial"/>
            </a:endParaRPr>
          </a:p>
          <a:p>
            <a:pPr algn="ctr"/>
            <a:r>
              <a:rPr lang="ru-RU" sz="2800" b="1" kern="0" dirty="0" smtClean="0">
                <a:solidFill>
                  <a:srgbClr val="FF0000"/>
                </a:solidFill>
                <a:latin typeface="Arial"/>
                <a:ea typeface="+mj-ea"/>
                <a:cs typeface="Arial"/>
              </a:rPr>
              <a:t>Уметь </a:t>
            </a:r>
            <a:r>
              <a:rPr lang="ru-RU" sz="2800" b="1" kern="0" dirty="0" smtClean="0">
                <a:solidFill>
                  <a:srgbClr val="FF0000"/>
                </a:solidFill>
                <a:latin typeface="Arial"/>
                <a:ea typeface="+mj-ea"/>
                <a:cs typeface="Arial"/>
              </a:rPr>
              <a:t>играть!</a:t>
            </a:r>
            <a:endParaRPr lang="ru-RU" dirty="0"/>
          </a:p>
        </p:txBody>
      </p:sp>
      <p:pic>
        <p:nvPicPr>
          <p:cNvPr id="3" name="Рисунок 2"/>
          <p:cNvPicPr>
            <a:picLocks noChangeAspect="1"/>
          </p:cNvPicPr>
          <p:nvPr/>
        </p:nvPicPr>
        <p:blipFill>
          <a:blip r:embed="rId9" cstate="print"/>
          <a:stretch>
            <a:fillRect/>
          </a:stretch>
        </p:blipFill>
        <p:spPr>
          <a:xfrm>
            <a:off x="251520" y="1772816"/>
            <a:ext cx="7416824" cy="3744416"/>
          </a:xfrm>
          <a:prstGeom prst="rect">
            <a:avLst/>
          </a:prstGeom>
        </p:spPr>
      </p:pic>
    </p:spTree>
    <p:extLst>
      <p:ext uri="{BB962C8B-B14F-4D97-AF65-F5344CB8AC3E}">
        <p14:creationId xmlns:p14="http://schemas.microsoft.com/office/powerpoint/2010/main" xmlns="" val="17207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ppt_x</p:attrName>
                                        </p:attrNameLst>
                                      </p:cBhvr>
                                      <p:tavLst>
                                        <p:tav tm="0">
                                          <p:val>
                                            <p:strVal val="#ppt_x"/>
                                          </p:val>
                                        </p:tav>
                                        <p:tav tm="100000">
                                          <p:val>
                                            <p:strVal val="#ppt_x"/>
                                          </p:val>
                                        </p:tav>
                                      </p:tavLst>
                                    </p:anim>
                                    <p:anim calcmode="lin" valueType="num">
                                      <p:cBhvr>
                                        <p:cTn id="9" dur="2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7803" y="888673"/>
            <a:ext cx="4852604" cy="3785652"/>
          </a:xfrm>
          <a:prstGeom prst="rect">
            <a:avLst/>
          </a:prstGeom>
        </p:spPr>
        <p:txBody>
          <a:bodyPr wrap="square">
            <a:spAutoFit/>
          </a:bodyPr>
          <a:lstStyle/>
          <a:p>
            <a:r>
              <a:rPr lang="ru-RU" sz="2000" dirty="0">
                <a:solidFill>
                  <a:srgbClr val="002060"/>
                </a:solidFill>
              </a:rPr>
              <a:t>  </a:t>
            </a:r>
            <a:r>
              <a:rPr lang="ru-RU" sz="2000" dirty="0" smtClean="0">
                <a:solidFill>
                  <a:srgbClr val="002060"/>
                </a:solidFill>
              </a:rPr>
              <a:t>От </a:t>
            </a:r>
            <a:r>
              <a:rPr lang="ru-RU" sz="2000" dirty="0">
                <a:solidFill>
                  <a:srgbClr val="002060"/>
                </a:solidFill>
              </a:rPr>
              <a:t>того, насколько успешно овладел ребёнок фазой игры, будет зависеть прохождение следующей фазы развития  – обучения. </a:t>
            </a:r>
            <a:r>
              <a:rPr lang="ru-RU" sz="2000" dirty="0" smtClean="0">
                <a:solidFill>
                  <a:srgbClr val="002060"/>
                </a:solidFill>
              </a:rPr>
              <a:t> </a:t>
            </a:r>
            <a:r>
              <a:rPr lang="ru-RU" sz="2000" dirty="0">
                <a:solidFill>
                  <a:srgbClr val="002060"/>
                </a:solidFill>
              </a:rPr>
              <a:t>Особенно важно </a:t>
            </a:r>
            <a:r>
              <a:rPr lang="ru-RU" sz="2000" dirty="0" smtClean="0">
                <a:solidFill>
                  <a:srgbClr val="002060"/>
                </a:solidFill>
              </a:rPr>
              <a:t>уметь </a:t>
            </a:r>
            <a:r>
              <a:rPr lang="ru-RU" sz="2000" dirty="0">
                <a:solidFill>
                  <a:srgbClr val="002060"/>
                </a:solidFill>
              </a:rPr>
              <a:t>соблюдать правила и </a:t>
            </a:r>
            <a:r>
              <a:rPr lang="ru-RU" sz="2000" dirty="0" smtClean="0">
                <a:solidFill>
                  <a:srgbClr val="002060"/>
                </a:solidFill>
              </a:rPr>
              <a:t>уметь </a:t>
            </a:r>
            <a:r>
              <a:rPr lang="ru-RU" sz="2000" dirty="0">
                <a:solidFill>
                  <a:srgbClr val="002060"/>
                </a:solidFill>
              </a:rPr>
              <a:t>проигрывать. Многие дети именно эти моменты выполняют с трудом, а при проигрыше бурно эмоционально реагируют: плачут, кричат, кидают вещи. Скорее всего, им неизбежно придётся столкнуться с трудностями в школе.   </a:t>
            </a:r>
          </a:p>
        </p:txBody>
      </p:sp>
      <p:pic>
        <p:nvPicPr>
          <p:cNvPr id="5" name="Рисунок 4"/>
          <p:cNvPicPr>
            <a:picLocks noChangeAspect="1"/>
          </p:cNvPicPr>
          <p:nvPr/>
        </p:nvPicPr>
        <p:blipFill>
          <a:blip r:embed="rId2" cstate="print"/>
          <a:stretch>
            <a:fillRect/>
          </a:stretch>
        </p:blipFill>
        <p:spPr>
          <a:xfrm>
            <a:off x="5220072" y="1412776"/>
            <a:ext cx="3577580" cy="29532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545" y="692696"/>
            <a:ext cx="8118902" cy="144016"/>
          </a:xfrm>
        </p:spPr>
        <p:txBody>
          <a:bodyPr>
            <a:prstTxWarp prst="textDeflate">
              <a:avLst/>
            </a:prstTxWarp>
          </a:bodyPr>
          <a:lstStyle/>
          <a:p>
            <a:endParaRPr lang="ru-RU" sz="3200" b="1" dirty="0">
              <a:ln w="9525">
                <a:solidFill>
                  <a:sysClr val="windowText" lastClr="000000"/>
                </a:solidFill>
                <a:prstDash val="solid"/>
              </a:ln>
              <a:solidFill>
                <a:srgbClr val="FF0000"/>
              </a:solidFill>
              <a:effectLst>
                <a:outerShdw blurRad="12700" dist="38100" dir="2700000" algn="tl" rotWithShape="0">
                  <a:schemeClr val="bg1">
                    <a:lumMod val="50000"/>
                  </a:schemeClr>
                </a:outerShdw>
              </a:effectLst>
            </a:endParaRPr>
          </a:p>
        </p:txBody>
      </p:sp>
      <p:sp>
        <p:nvSpPr>
          <p:cNvPr id="5" name="Прямоугольник 4"/>
          <p:cNvSpPr/>
          <p:nvPr/>
        </p:nvSpPr>
        <p:spPr>
          <a:xfrm>
            <a:off x="476545" y="1196752"/>
            <a:ext cx="4572000" cy="3170099"/>
          </a:xfrm>
          <a:prstGeom prst="rect">
            <a:avLst/>
          </a:prstGeom>
        </p:spPr>
        <p:txBody>
          <a:bodyPr wrap="square">
            <a:spAutoFit/>
          </a:bodyPr>
          <a:lstStyle/>
          <a:p>
            <a:r>
              <a:rPr lang="ru-RU" sz="2000" dirty="0" smtClean="0">
                <a:solidFill>
                  <a:srgbClr val="0070C0"/>
                </a:solidFill>
                <a:latin typeface="Arial" panose="020B0604020202020204" pitchFamily="34" charset="0"/>
                <a:ea typeface="Times New Roman" panose="02020603050405020304" pitchFamily="18" charset="0"/>
              </a:rPr>
              <a:t>Если ребенок не </a:t>
            </a:r>
            <a:r>
              <a:rPr lang="ru-RU" sz="2000" dirty="0">
                <a:solidFill>
                  <a:srgbClr val="0070C0"/>
                </a:solidFill>
                <a:latin typeface="Arial" panose="020B0604020202020204" pitchFamily="34" charset="0"/>
                <a:ea typeface="Times New Roman" panose="02020603050405020304" pitchFamily="18" charset="0"/>
              </a:rPr>
              <a:t>освоил фазу игры,  -  помогите ему!  Играйте дома в любые игры вместе с ребёнком: развивающие, настольные, сюжетно-ролевые, подвижные. Таким образом,  вы улучшите готовность к школе своего  ребёнка и </a:t>
            </a:r>
            <a:r>
              <a:rPr lang="ru-RU" sz="2000" dirty="0" smtClean="0">
                <a:solidFill>
                  <a:srgbClr val="0070C0"/>
                </a:solidFill>
                <a:latin typeface="Arial" panose="020B0604020202020204" pitchFamily="34" charset="0"/>
                <a:ea typeface="Times New Roman" panose="02020603050405020304" pitchFamily="18" charset="0"/>
              </a:rPr>
              <a:t>подарите</a:t>
            </a:r>
          </a:p>
          <a:p>
            <a:r>
              <a:rPr lang="ru-RU" sz="2000" dirty="0" smtClean="0">
                <a:solidFill>
                  <a:srgbClr val="0070C0"/>
                </a:solidFill>
                <a:latin typeface="Arial" panose="020B0604020202020204" pitchFamily="34" charset="0"/>
                <a:ea typeface="Times New Roman" panose="02020603050405020304" pitchFamily="18" charset="0"/>
              </a:rPr>
              <a:t> </a:t>
            </a:r>
            <a:r>
              <a:rPr lang="ru-RU" sz="2000" dirty="0">
                <a:solidFill>
                  <a:srgbClr val="0070C0"/>
                </a:solidFill>
                <a:latin typeface="Arial" panose="020B0604020202020204" pitchFamily="34" charset="0"/>
                <a:ea typeface="Times New Roman" panose="02020603050405020304" pitchFamily="18" charset="0"/>
              </a:rPr>
              <a:t>себе и ему незабываемые </a:t>
            </a:r>
            <a:endParaRPr lang="ru-RU" sz="2000" dirty="0" smtClean="0">
              <a:solidFill>
                <a:srgbClr val="0070C0"/>
              </a:solidFill>
              <a:latin typeface="Arial" panose="020B0604020202020204" pitchFamily="34" charset="0"/>
              <a:ea typeface="Times New Roman" panose="02020603050405020304" pitchFamily="18" charset="0"/>
            </a:endParaRPr>
          </a:p>
          <a:p>
            <a:r>
              <a:rPr lang="ru-RU" sz="2000" dirty="0" smtClean="0">
                <a:solidFill>
                  <a:srgbClr val="0070C0"/>
                </a:solidFill>
                <a:latin typeface="Arial" panose="020B0604020202020204" pitchFamily="34" charset="0"/>
                <a:ea typeface="Times New Roman" panose="02020603050405020304" pitchFamily="18" charset="0"/>
              </a:rPr>
              <a:t>минуты </a:t>
            </a:r>
            <a:r>
              <a:rPr lang="ru-RU" sz="2000" dirty="0">
                <a:solidFill>
                  <a:srgbClr val="0070C0"/>
                </a:solidFill>
                <a:latin typeface="Arial" panose="020B0604020202020204" pitchFamily="34" charset="0"/>
                <a:ea typeface="Times New Roman" panose="02020603050405020304" pitchFamily="18" charset="0"/>
              </a:rPr>
              <a:t>общения! </a:t>
            </a:r>
            <a:r>
              <a:rPr lang="ru-RU" dirty="0">
                <a:solidFill>
                  <a:srgbClr val="000000"/>
                </a:solidFill>
                <a:latin typeface="Arial" panose="020B0604020202020204" pitchFamily="34" charset="0"/>
                <a:ea typeface="Times New Roman" panose="02020603050405020304" pitchFamily="18" charset="0"/>
              </a:rPr>
              <a:t> </a:t>
            </a:r>
            <a:endParaRPr lang="ru-RU" dirty="0"/>
          </a:p>
        </p:txBody>
      </p:sp>
      <p:pic>
        <p:nvPicPr>
          <p:cNvPr id="6" name="Рисунок 5"/>
          <p:cNvPicPr>
            <a:picLocks noChangeAspect="1"/>
          </p:cNvPicPr>
          <p:nvPr/>
        </p:nvPicPr>
        <p:blipFill>
          <a:blip r:embed="rId3" cstate="print"/>
          <a:stretch>
            <a:fillRect/>
          </a:stretch>
        </p:blipFill>
        <p:spPr>
          <a:xfrm>
            <a:off x="4355976" y="1355597"/>
            <a:ext cx="4431723" cy="3011254"/>
          </a:xfrm>
          <a:prstGeom prst="rect">
            <a:avLst/>
          </a:prstGeom>
        </p:spPr>
      </p:pic>
    </p:spTree>
    <p:extLst>
      <p:ext uri="{BB962C8B-B14F-4D97-AF65-F5344CB8AC3E}">
        <p14:creationId xmlns:p14="http://schemas.microsoft.com/office/powerpoint/2010/main" xmlns="" val="370778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76672"/>
            <a:ext cx="7960968" cy="4595402"/>
          </a:xfrm>
        </p:spPr>
        <p:txBody>
          <a:bodyPr/>
          <a:lstStyle/>
          <a:p>
            <a:pPr algn="l"/>
            <a:r>
              <a:rPr lang="ru-RU" sz="2400" i="1" dirty="0" smtClean="0">
                <a:solidFill>
                  <a:srgbClr val="C00000"/>
                </a:solidFill>
              </a:rPr>
              <a:t/>
            </a:r>
            <a:br>
              <a:rPr lang="ru-RU" sz="2400" i="1" dirty="0" smtClean="0">
                <a:solidFill>
                  <a:srgbClr val="C00000"/>
                </a:solidFill>
              </a:rPr>
            </a:br>
            <a:r>
              <a:rPr lang="ru-RU" sz="2400" i="1" dirty="0">
                <a:solidFill>
                  <a:srgbClr val="C00000"/>
                </a:solidFill>
              </a:rPr>
              <a:t/>
            </a:r>
            <a:br>
              <a:rPr lang="ru-RU" sz="2400" i="1" dirty="0">
                <a:solidFill>
                  <a:srgbClr val="C00000"/>
                </a:solidFill>
              </a:rPr>
            </a:br>
            <a:r>
              <a:rPr lang="ru-RU" dirty="0" smtClean="0"/>
              <a:t/>
            </a:r>
            <a:br>
              <a:rPr lang="ru-RU" dirty="0" smtClean="0"/>
            </a:br>
            <a:endParaRPr lang="ru-RU" dirty="0"/>
          </a:p>
        </p:txBody>
      </p:sp>
      <p:pic>
        <p:nvPicPr>
          <p:cNvPr id="3" name="Рисунок 2"/>
          <p:cNvPicPr>
            <a:picLocks noChangeAspect="1"/>
          </p:cNvPicPr>
          <p:nvPr/>
        </p:nvPicPr>
        <p:blipFill>
          <a:blip r:embed="rId2" cstate="print"/>
          <a:stretch>
            <a:fillRect/>
          </a:stretch>
        </p:blipFill>
        <p:spPr>
          <a:xfrm>
            <a:off x="571472" y="528716"/>
            <a:ext cx="2523210" cy="2245657"/>
          </a:xfrm>
          <a:prstGeom prst="rect">
            <a:avLst/>
          </a:prstGeom>
        </p:spPr>
      </p:pic>
      <p:pic>
        <p:nvPicPr>
          <p:cNvPr id="4" name="Рисунок 3"/>
          <p:cNvPicPr>
            <a:picLocks noChangeAspect="1"/>
          </p:cNvPicPr>
          <p:nvPr/>
        </p:nvPicPr>
        <p:blipFill>
          <a:blip r:embed="rId3" cstate="print"/>
          <a:stretch>
            <a:fillRect/>
          </a:stretch>
        </p:blipFill>
        <p:spPr>
          <a:xfrm>
            <a:off x="5940152" y="2045246"/>
            <a:ext cx="2200275" cy="2381250"/>
          </a:xfrm>
          <a:prstGeom prst="rect">
            <a:avLst/>
          </a:prstGeom>
        </p:spPr>
      </p:pic>
      <p:sp>
        <p:nvSpPr>
          <p:cNvPr id="5" name="TextBox 4"/>
          <p:cNvSpPr txBox="1"/>
          <p:nvPr/>
        </p:nvSpPr>
        <p:spPr>
          <a:xfrm>
            <a:off x="3382767" y="1196752"/>
            <a:ext cx="5294911" cy="584775"/>
          </a:xfrm>
          <a:prstGeom prst="rect">
            <a:avLst/>
          </a:prstGeom>
          <a:noFill/>
        </p:spPr>
        <p:txBody>
          <a:bodyPr wrap="none" rtlCol="0">
            <a:spAutoFit/>
          </a:bodyPr>
          <a:lstStyle/>
          <a:p>
            <a:r>
              <a:rPr lang="ru-RU" sz="3200" b="1" dirty="0" smtClean="0">
                <a:solidFill>
                  <a:srgbClr val="00B050"/>
                </a:solidFill>
              </a:rPr>
              <a:t>Играйте вместе с детьми</a:t>
            </a:r>
            <a:endParaRPr lang="ru-RU" sz="3200" b="1" dirty="0">
              <a:solidFill>
                <a:srgbClr val="00B050"/>
              </a:solidFill>
            </a:endParaRPr>
          </a:p>
        </p:txBody>
      </p:sp>
      <p:pic>
        <p:nvPicPr>
          <p:cNvPr id="6" name="Рисунок 5"/>
          <p:cNvPicPr>
            <a:picLocks noChangeAspect="1"/>
          </p:cNvPicPr>
          <p:nvPr/>
        </p:nvPicPr>
        <p:blipFill>
          <a:blip r:embed="rId4" cstate="print"/>
          <a:stretch>
            <a:fillRect/>
          </a:stretch>
        </p:blipFill>
        <p:spPr>
          <a:xfrm>
            <a:off x="2483768" y="2869849"/>
            <a:ext cx="2929507" cy="18309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548680"/>
            <a:ext cx="4824536" cy="4278094"/>
          </a:xfrm>
          <a:prstGeom prst="rect">
            <a:avLst/>
          </a:prstGeom>
        </p:spPr>
        <p:txBody>
          <a:bodyPr wrap="square">
            <a:spAutoFit/>
          </a:bodyPr>
          <a:lstStyle/>
          <a:p>
            <a:pPr algn="just"/>
            <a:r>
              <a:rPr lang="ru-RU" b="1" dirty="0" smtClean="0">
                <a:solidFill>
                  <a:srgbClr val="C00000"/>
                </a:solidFill>
                <a:latin typeface="ClearSansRegular"/>
              </a:rPr>
              <a:t>«</a:t>
            </a:r>
            <a:r>
              <a:rPr lang="ru-RU" sz="2000" b="1" dirty="0" err="1" smtClean="0">
                <a:solidFill>
                  <a:srgbClr val="C00000"/>
                </a:solidFill>
                <a:latin typeface="ClearSansRegular"/>
              </a:rPr>
              <a:t>Ходилки</a:t>
            </a:r>
            <a:r>
              <a:rPr lang="ru-RU" sz="2000" b="1" dirty="0" smtClean="0">
                <a:solidFill>
                  <a:srgbClr val="C00000"/>
                </a:solidFill>
                <a:latin typeface="ClearSansRegular"/>
              </a:rPr>
              <a:t>» </a:t>
            </a:r>
            <a:r>
              <a:rPr lang="ru-RU" dirty="0" smtClean="0">
                <a:solidFill>
                  <a:srgbClr val="7030A0"/>
                </a:solidFill>
                <a:latin typeface="ClearSansRegular"/>
              </a:rPr>
              <a:t>– направлены </a:t>
            </a:r>
            <a:r>
              <a:rPr lang="ru-RU" dirty="0">
                <a:solidFill>
                  <a:srgbClr val="7030A0"/>
                </a:solidFill>
                <a:latin typeface="ClearSansRegular"/>
              </a:rPr>
              <a:t>на формирование умения выделять и отслеживать траекторию движения на игровом поле, а также развивать математические </a:t>
            </a:r>
            <a:r>
              <a:rPr lang="ru-RU" dirty="0" smtClean="0">
                <a:solidFill>
                  <a:srgbClr val="7030A0"/>
                </a:solidFill>
                <a:latin typeface="ClearSansRegular"/>
              </a:rPr>
              <a:t>навыки Цель </a:t>
            </a:r>
            <a:r>
              <a:rPr lang="ru-RU" dirty="0">
                <a:solidFill>
                  <a:srgbClr val="7030A0"/>
                </a:solidFill>
                <a:latin typeface="ClearSansRegular"/>
              </a:rPr>
              <a:t>игры – первым добраться до финиша. С помощью кубика ребенок учится отсчитывать количество кружков, которые можно пройти, а также тренирует умение расшифровывать знаки и символы в игре </a:t>
            </a:r>
            <a:r>
              <a:rPr lang="ru-RU" dirty="0" smtClean="0">
                <a:solidFill>
                  <a:srgbClr val="7030A0"/>
                </a:solidFill>
                <a:latin typeface="ClearSansRegular"/>
              </a:rPr>
              <a:t>Возможность </a:t>
            </a:r>
            <a:r>
              <a:rPr lang="ru-RU" dirty="0">
                <a:solidFill>
                  <a:srgbClr val="7030A0"/>
                </a:solidFill>
                <a:latin typeface="ClearSansRegular"/>
              </a:rPr>
              <a:t>соревноваться и выиграть при равных стартовых условиях, двигаться к финишу пошагово, соблюдая очередность, важны для развития произвольности.</a:t>
            </a:r>
            <a:endParaRPr lang="ru-RU" b="0" i="0" dirty="0">
              <a:solidFill>
                <a:srgbClr val="7030A0"/>
              </a:solidFill>
              <a:effectLst/>
              <a:latin typeface="ClearSansRegular"/>
            </a:endParaRPr>
          </a:p>
        </p:txBody>
      </p:sp>
      <p:pic>
        <p:nvPicPr>
          <p:cNvPr id="9" name="Рисунок 8"/>
          <p:cNvPicPr>
            <a:picLocks noChangeAspect="1"/>
          </p:cNvPicPr>
          <p:nvPr/>
        </p:nvPicPr>
        <p:blipFill>
          <a:blip r:embed="rId3" cstate="print"/>
          <a:stretch>
            <a:fillRect/>
          </a:stretch>
        </p:blipFill>
        <p:spPr>
          <a:xfrm>
            <a:off x="5220072" y="692696"/>
            <a:ext cx="3540879" cy="3357934"/>
          </a:xfrm>
          <a:prstGeom prst="rect">
            <a:avLst/>
          </a:prstGeom>
        </p:spPr>
      </p:pic>
    </p:spTree>
    <p:extLst>
      <p:ext uri="{BB962C8B-B14F-4D97-AF65-F5344CB8AC3E}">
        <p14:creationId xmlns:p14="http://schemas.microsoft.com/office/powerpoint/2010/main" xmlns="" val="2713760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286280"/>
          </a:xfrm>
        </p:spPr>
        <p:txBody>
          <a:bodyPr/>
          <a:lstStyle/>
          <a:p>
            <a:pPr lvl="0" algn="l"/>
            <a:r>
              <a:rPr lang="ru-RU" sz="2400" b="1" dirty="0" smtClean="0">
                <a:ln w="9525">
                  <a:solidFill>
                    <a:schemeClr val="tx2"/>
                  </a:solidFill>
                  <a:prstDash val="solid"/>
                </a:ln>
                <a:solidFill>
                  <a:srgbClr val="00B050"/>
                </a:solidFill>
                <a:effectLst>
                  <a:outerShdw blurRad="12700" dist="38100" dir="2700000" algn="tl" rotWithShape="0">
                    <a:schemeClr val="bg1">
                      <a:lumMod val="50000"/>
                    </a:schemeClr>
                  </a:outerShdw>
                </a:effectLst>
              </a:rPr>
              <a:t/>
            </a:r>
            <a:br>
              <a:rPr lang="ru-RU" sz="2400" b="1" dirty="0" smtClean="0">
                <a:ln w="9525">
                  <a:solidFill>
                    <a:schemeClr val="tx2"/>
                  </a:solidFill>
                  <a:prstDash val="solid"/>
                </a:ln>
                <a:solidFill>
                  <a:srgbClr val="00B050"/>
                </a:solidFill>
                <a:effectLst>
                  <a:outerShdw blurRad="12700" dist="38100" dir="2700000" algn="tl" rotWithShape="0">
                    <a:schemeClr val="bg1">
                      <a:lumMod val="50000"/>
                    </a:schemeClr>
                  </a:outerShdw>
                </a:effectLst>
              </a:rPr>
            </a:br>
            <a:endParaRPr lang="ru-RU" sz="2400" dirty="0"/>
          </a:p>
        </p:txBody>
      </p:sp>
      <p:pic>
        <p:nvPicPr>
          <p:cNvPr id="3" name="Рисунок 2"/>
          <p:cNvPicPr>
            <a:picLocks noChangeAspect="1"/>
          </p:cNvPicPr>
          <p:nvPr/>
        </p:nvPicPr>
        <p:blipFill>
          <a:blip r:embed="rId2" cstate="print"/>
          <a:stretch>
            <a:fillRect/>
          </a:stretch>
        </p:blipFill>
        <p:spPr>
          <a:xfrm>
            <a:off x="7041584" y="548680"/>
            <a:ext cx="1645216" cy="1656184"/>
          </a:xfrm>
          <a:prstGeom prst="rect">
            <a:avLst/>
          </a:prstGeom>
        </p:spPr>
      </p:pic>
      <p:pic>
        <p:nvPicPr>
          <p:cNvPr id="4" name="Рисунок 3"/>
          <p:cNvPicPr>
            <a:picLocks noChangeAspect="1"/>
          </p:cNvPicPr>
          <p:nvPr/>
        </p:nvPicPr>
        <p:blipFill>
          <a:blip r:embed="rId3" cstate="print"/>
          <a:stretch>
            <a:fillRect/>
          </a:stretch>
        </p:blipFill>
        <p:spPr>
          <a:xfrm>
            <a:off x="4601649" y="1376772"/>
            <a:ext cx="2257425" cy="2028825"/>
          </a:xfrm>
          <a:prstGeom prst="rect">
            <a:avLst/>
          </a:prstGeom>
        </p:spPr>
      </p:pic>
      <p:sp>
        <p:nvSpPr>
          <p:cNvPr id="5" name="Прямоугольник 4"/>
          <p:cNvSpPr/>
          <p:nvPr/>
        </p:nvSpPr>
        <p:spPr>
          <a:xfrm>
            <a:off x="539552" y="908720"/>
            <a:ext cx="4572000" cy="3416320"/>
          </a:xfrm>
          <a:prstGeom prst="rect">
            <a:avLst/>
          </a:prstGeom>
        </p:spPr>
        <p:txBody>
          <a:bodyPr>
            <a:spAutoFit/>
          </a:bodyPr>
          <a:lstStyle/>
          <a:p>
            <a:r>
              <a:rPr lang="ru-RU" dirty="0" smtClean="0">
                <a:solidFill>
                  <a:srgbClr val="7030A0"/>
                </a:solidFill>
              </a:rPr>
              <a:t>Игры </a:t>
            </a:r>
            <a:r>
              <a:rPr lang="ru-RU" dirty="0">
                <a:solidFill>
                  <a:srgbClr val="7030A0"/>
                </a:solidFill>
              </a:rPr>
              <a:t>на соотнесение части и </a:t>
            </a:r>
            <a:r>
              <a:rPr lang="ru-RU" dirty="0" smtClean="0">
                <a:solidFill>
                  <a:srgbClr val="7030A0"/>
                </a:solidFill>
              </a:rPr>
              <a:t>целого -головоломки </a:t>
            </a:r>
            <a:r>
              <a:rPr lang="ru-RU" b="1" dirty="0">
                <a:solidFill>
                  <a:srgbClr val="C00000"/>
                </a:solidFill>
              </a:rPr>
              <a:t>«</a:t>
            </a:r>
            <a:r>
              <a:rPr lang="ru-RU" b="1" dirty="0" err="1">
                <a:solidFill>
                  <a:srgbClr val="C00000"/>
                </a:solidFill>
              </a:rPr>
              <a:t>Танграм</a:t>
            </a:r>
            <a:r>
              <a:rPr lang="ru-RU" b="1" dirty="0">
                <a:solidFill>
                  <a:srgbClr val="C00000"/>
                </a:solidFill>
              </a:rPr>
              <a:t>» и «</a:t>
            </a:r>
            <a:r>
              <a:rPr lang="ru-RU" b="1" dirty="0" err="1">
                <a:solidFill>
                  <a:srgbClr val="C00000"/>
                </a:solidFill>
              </a:rPr>
              <a:t>Колумбово</a:t>
            </a:r>
            <a:r>
              <a:rPr lang="ru-RU" b="1" dirty="0">
                <a:solidFill>
                  <a:srgbClr val="C00000"/>
                </a:solidFill>
              </a:rPr>
              <a:t> яйцо».</a:t>
            </a:r>
            <a:r>
              <a:rPr lang="ru-RU" dirty="0">
                <a:solidFill>
                  <a:srgbClr val="7030A0"/>
                </a:solidFill>
              </a:rPr>
              <a:t> Каждая из предлагаемых игр содержит части разной формы, из которых можно создать узнаваемые изображения (птичка, конфета, кошка), что очень полезно для развития образного мышления и воображения. Возрастной диапазон таких игр достаточно велик, и нередко без помощи взрослого построить изображение бывает сложно.</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5" y="-891480"/>
            <a:ext cx="8229600" cy="1143000"/>
          </a:xfrm>
        </p:spPr>
        <p:txBody>
          <a:bodyPr/>
          <a:lstStyle/>
          <a:p>
            <a:endParaRPr lang="ru-RU" dirty="0"/>
          </a:p>
        </p:txBody>
      </p:sp>
      <p:pic>
        <p:nvPicPr>
          <p:cNvPr id="3" name="Рисунок 2"/>
          <p:cNvPicPr>
            <a:picLocks noChangeAspect="1"/>
          </p:cNvPicPr>
          <p:nvPr/>
        </p:nvPicPr>
        <p:blipFill>
          <a:blip r:embed="rId2" cstate="print"/>
          <a:stretch>
            <a:fillRect/>
          </a:stretch>
        </p:blipFill>
        <p:spPr>
          <a:xfrm>
            <a:off x="439061" y="1124744"/>
            <a:ext cx="3678691" cy="2450008"/>
          </a:xfrm>
          <a:prstGeom prst="rect">
            <a:avLst/>
          </a:prstGeom>
        </p:spPr>
      </p:pic>
      <p:sp>
        <p:nvSpPr>
          <p:cNvPr id="4" name="Прямоугольник 3"/>
          <p:cNvSpPr/>
          <p:nvPr/>
        </p:nvSpPr>
        <p:spPr>
          <a:xfrm>
            <a:off x="4283968" y="692696"/>
            <a:ext cx="4572000" cy="3970318"/>
          </a:xfrm>
          <a:prstGeom prst="rect">
            <a:avLst/>
          </a:prstGeom>
        </p:spPr>
        <p:txBody>
          <a:bodyPr>
            <a:spAutoFit/>
          </a:bodyPr>
          <a:lstStyle/>
          <a:p>
            <a:r>
              <a:rPr lang="ru-RU" dirty="0" smtClean="0">
                <a:solidFill>
                  <a:srgbClr val="7030A0"/>
                </a:solidFill>
                <a:latin typeface="ClearSansRegular"/>
              </a:rPr>
              <a:t>Игры , </a:t>
            </a:r>
            <a:r>
              <a:rPr lang="ru-RU" dirty="0">
                <a:solidFill>
                  <a:srgbClr val="7030A0"/>
                </a:solidFill>
                <a:latin typeface="ClearSansRegular"/>
              </a:rPr>
              <a:t>которые «шлифуют» умение читать, считать, расширяют кругозор и закрепляют знания. Фаворитом </a:t>
            </a:r>
            <a:r>
              <a:rPr lang="ru-RU" dirty="0" smtClean="0">
                <a:solidFill>
                  <a:srgbClr val="7030A0"/>
                </a:solidFill>
                <a:latin typeface="ClearSansRegular"/>
              </a:rPr>
              <a:t>выступает «</a:t>
            </a:r>
            <a:r>
              <a:rPr lang="ru-RU" dirty="0">
                <a:solidFill>
                  <a:srgbClr val="7030A0"/>
                </a:solidFill>
                <a:latin typeface="ClearSansRegular"/>
              </a:rPr>
              <a:t>Эрудит» (сейчас его чаще называют </a:t>
            </a:r>
            <a:r>
              <a:rPr lang="ru-RU" b="1" dirty="0">
                <a:solidFill>
                  <a:srgbClr val="C00000"/>
                </a:solidFill>
                <a:latin typeface="ClearSansRegular"/>
              </a:rPr>
              <a:t>«</a:t>
            </a:r>
            <a:r>
              <a:rPr lang="ru-RU" b="1" dirty="0" err="1">
                <a:solidFill>
                  <a:srgbClr val="C00000"/>
                </a:solidFill>
                <a:latin typeface="ClearSansRegular"/>
              </a:rPr>
              <a:t>Скрабл</a:t>
            </a:r>
            <a:r>
              <a:rPr lang="ru-RU" b="1" dirty="0">
                <a:solidFill>
                  <a:srgbClr val="C00000"/>
                </a:solidFill>
                <a:latin typeface="ClearSansRegular"/>
              </a:rPr>
              <a:t>»). </a:t>
            </a:r>
            <a:r>
              <a:rPr lang="ru-RU" dirty="0">
                <a:solidFill>
                  <a:srgbClr val="7030A0"/>
                </a:solidFill>
                <a:latin typeface="ClearSansRegular"/>
              </a:rPr>
              <a:t>На игровом поле изображены слова с иллюстрациями. В процессе игры дети составляют из косточек с буквами слова на основе картинок</a:t>
            </a:r>
            <a:r>
              <a:rPr lang="ru-RU" dirty="0" smtClean="0">
                <a:solidFill>
                  <a:srgbClr val="7030A0"/>
                </a:solidFill>
                <a:latin typeface="ClearSansRegular"/>
              </a:rPr>
              <a:t>.. </a:t>
            </a:r>
            <a:r>
              <a:rPr lang="ru-RU" dirty="0">
                <a:solidFill>
                  <a:srgbClr val="7030A0"/>
                </a:solidFill>
                <a:latin typeface="ClearSansRegular"/>
              </a:rPr>
              <a:t>За каждое составленное слово игрок получает голубой жетон с призовым очком. Победителем становится тот, у кого больше жетонов. «</a:t>
            </a:r>
            <a:r>
              <a:rPr lang="ru-RU" dirty="0" err="1">
                <a:solidFill>
                  <a:srgbClr val="7030A0"/>
                </a:solidFill>
                <a:latin typeface="ClearSansRegular"/>
              </a:rPr>
              <a:t>Скрабл</a:t>
            </a:r>
            <a:r>
              <a:rPr lang="ru-RU" dirty="0">
                <a:solidFill>
                  <a:srgbClr val="7030A0"/>
                </a:solidFill>
                <a:latin typeface="ClearSansRegular"/>
              </a:rPr>
              <a:t>» поможет ребенку научиться читать и запоминать, как пишутся слова.</a:t>
            </a:r>
            <a:endParaRPr lang="ru-RU" dirty="0">
              <a:solidFill>
                <a:srgbClr val="7030A0"/>
              </a:solidFill>
            </a:endParaRPr>
          </a:p>
        </p:txBody>
      </p:sp>
    </p:spTree>
    <p:extLst>
      <p:ext uri="{BB962C8B-B14F-4D97-AF65-F5344CB8AC3E}">
        <p14:creationId xmlns:p14="http://schemas.microsoft.com/office/powerpoint/2010/main" xmlns="" val="150257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5436096" y="1124744"/>
            <a:ext cx="2828156" cy="3477241"/>
          </a:xfrm>
          <a:prstGeom prst="rect">
            <a:avLst/>
          </a:prstGeom>
        </p:spPr>
      </p:pic>
      <p:sp>
        <p:nvSpPr>
          <p:cNvPr id="4" name="Прямоугольник 3"/>
          <p:cNvSpPr/>
          <p:nvPr/>
        </p:nvSpPr>
        <p:spPr>
          <a:xfrm>
            <a:off x="611560" y="620688"/>
            <a:ext cx="4572000" cy="4247317"/>
          </a:xfrm>
          <a:prstGeom prst="rect">
            <a:avLst/>
          </a:prstGeom>
        </p:spPr>
        <p:txBody>
          <a:bodyPr>
            <a:spAutoFit/>
          </a:bodyPr>
          <a:lstStyle/>
          <a:p>
            <a:r>
              <a:rPr lang="ru-RU" sz="2000" b="1" dirty="0">
                <a:solidFill>
                  <a:srgbClr val="C00000"/>
                </a:solidFill>
              </a:rPr>
              <a:t>«Просто гениально» </a:t>
            </a:r>
            <a:r>
              <a:rPr lang="ru-RU" dirty="0">
                <a:solidFill>
                  <a:srgbClr val="7030A0"/>
                </a:solidFill>
              </a:rPr>
              <a:t>или </a:t>
            </a:r>
            <a:r>
              <a:rPr lang="ru-RU" dirty="0" err="1">
                <a:solidFill>
                  <a:srgbClr val="7030A0"/>
                </a:solidFill>
              </a:rPr>
              <a:t>Ingenious</a:t>
            </a:r>
            <a:r>
              <a:rPr lang="ru-RU" dirty="0">
                <a:solidFill>
                  <a:srgbClr val="7030A0"/>
                </a:solidFill>
              </a:rPr>
              <a:t> в оригинале — абстрактная игра, чем-то напоминающая Домино. Игроки выкладывают на игровое поле фишки, на каждой из которых изображены фигуры двух из шести возможных цветов. Очки зарабатываются за выкладывание самых длинных линий одного цвета, но победа присуждается тому, кто набрал большее количество очков в самом неудачном для себя цвете. Игра на внимательность и стратегию. Можно играть как одному, так и вчетвером, всей семьёй. Время партии — до 40 минут.</a:t>
            </a:r>
          </a:p>
        </p:txBody>
      </p:sp>
    </p:spTree>
    <p:extLst>
      <p:ext uri="{BB962C8B-B14F-4D97-AF65-F5344CB8AC3E}">
        <p14:creationId xmlns:p14="http://schemas.microsoft.com/office/powerpoint/2010/main" xmlns="" val="397954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6907</TotalTime>
  <Words>693</Words>
  <Application>Microsoft Office PowerPoint</Application>
  <PresentationFormat>Экран (4:3)</PresentationFormat>
  <Paragraphs>79</Paragraphs>
  <Slides>12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Diseño predeterminado</vt:lpstr>
      <vt:lpstr>Слайд 1</vt:lpstr>
      <vt:lpstr>Слайд 2</vt:lpstr>
      <vt:lpstr>Слайд 3</vt:lpstr>
      <vt:lpstr>Слайд 4</vt:lpstr>
      <vt:lpstr>   </vt:lpstr>
      <vt:lpstr>Слайд 6</vt:lpstr>
      <vt:lpstr> </vt:lpstr>
      <vt:lpstr>Слайд 8</vt:lpstr>
      <vt:lpstr>Слайд 9</vt:lpstr>
      <vt:lpstr>Слайд 10</vt:lpstr>
      <vt:lpstr>Слайд 11</vt:lpstr>
      <vt:lpstr>Слайд 12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МДОУДС103</cp:lastModifiedBy>
  <cp:revision>848</cp:revision>
  <dcterms:created xsi:type="dcterms:W3CDTF">2010-05-23T14:28:12Z</dcterms:created>
  <dcterms:modified xsi:type="dcterms:W3CDTF">2017-01-26T02:44:28Z</dcterms:modified>
</cp:coreProperties>
</file>