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71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6640" cy="1296144"/>
          </a:xfrm>
        </p:spPr>
        <p:txBody>
          <a:bodyPr/>
          <a:lstStyle/>
          <a:p>
            <a:r>
              <a:rPr lang="ru-RU" dirty="0" smtClean="0"/>
              <a:t>Игры по дороге домой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4464496" cy="3605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506" y="332656"/>
            <a:ext cx="6819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ДОШКОЛЬНОЕ ОБРАЗОВАТЕЛЬНОЕ УЧРЕЖДЕНИЕ</a:t>
            </a:r>
            <a:endParaRPr lang="ru-RU" sz="1400" dirty="0" smtClean="0"/>
          </a:p>
          <a:p>
            <a:pPr algn="ctr"/>
            <a:r>
              <a:rPr lang="ru-RU" sz="1400" b="1" dirty="0" smtClean="0"/>
              <a:t>ДЕТСКИЙ САД ОБЩЕРАЗВИВАЮЩЕГО ВИДА № 103  г. ТОМСКА</a:t>
            </a:r>
            <a:endParaRPr lang="ru-RU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517232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Учителя-логопеды:</a:t>
            </a:r>
          </a:p>
          <a:p>
            <a:pPr algn="ctr"/>
            <a:r>
              <a:rPr lang="ru-RU" sz="1600" b="1" dirty="0" smtClean="0"/>
              <a:t>Татьяна Николаевна Черкасова</a:t>
            </a:r>
          </a:p>
          <a:p>
            <a:pPr algn="ctr"/>
            <a:r>
              <a:rPr lang="ru-RU" sz="1600" b="1" dirty="0" smtClean="0"/>
              <a:t>Татьяна Александровна </a:t>
            </a:r>
            <a:r>
              <a:rPr lang="ru-RU" sz="1600" b="1" dirty="0" err="1" smtClean="0"/>
              <a:t>Борзунова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32589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Предложите ребенку подтвердить правильность высказывания словами «бывает» или «не бывает».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Летом </a:t>
            </a:r>
            <a:r>
              <a:rPr lang="ru-RU" dirty="0">
                <a:solidFill>
                  <a:schemeClr val="tx1"/>
                </a:solidFill>
              </a:rPr>
              <a:t>падает снег. </a:t>
            </a:r>
            <a:r>
              <a:rPr lang="ru-RU" dirty="0" smtClean="0">
                <a:solidFill>
                  <a:schemeClr val="tx1"/>
                </a:solidFill>
              </a:rPr>
              <a:t>Крокодил солнце проглотил. </a:t>
            </a:r>
            <a:r>
              <a:rPr lang="ru-RU" dirty="0">
                <a:solidFill>
                  <a:schemeClr val="tx1"/>
                </a:solidFill>
              </a:rPr>
              <a:t>Воробей – это не птица. Кошка умеет летать</a:t>
            </a:r>
            <a:r>
              <a:rPr lang="ru-RU" dirty="0" smtClean="0">
                <a:solidFill>
                  <a:schemeClr val="tx1"/>
                </a:solidFill>
              </a:rPr>
              <a:t>. Корова летает. Зернышко  в землю посадили, и оно выросло. Детки спят в своей кроватке. Кошка хрюкает. На небе звездочки.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такую веселую игру можно играть и на прогулке, и по дороге домой из детского сада, и в транспорте. Она развивает слуховое внимание, которое необходимо каждому ребенку для успешного обучения.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«Бывает или не бывает?»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02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Вместе с ребенком вы оказались в магазине, выбираете продукты и спрашиваете:  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«Я хочу сварить щи. Что мне нужно купить?» Ребенку предлагается перечислить предметы.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«Мы с тобой купим масло. Куда же нам дома его положить? Я забыла, как называется посуда для масла?» «Масленка» - отвечает ребенок.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«А в этом отделе я купила груши, апельсины и лимон. Как это можно назвать, одним словом?» «Фрукты»- говорит сын или дочка.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Игра </a:t>
            </a:r>
            <a:r>
              <a:rPr lang="ru-RU" b="1" dirty="0" smtClean="0"/>
              <a:t>«В </a:t>
            </a:r>
            <a:r>
              <a:rPr lang="ru-RU" b="1" dirty="0"/>
              <a:t>магазине»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73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У </a:t>
            </a:r>
            <a:r>
              <a:rPr lang="ru-RU" sz="3200" dirty="0">
                <a:solidFill>
                  <a:schemeClr val="tx1"/>
                </a:solidFill>
              </a:rPr>
              <a:t>лисы – лисята,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у </a:t>
            </a:r>
            <a:r>
              <a:rPr lang="ru-RU" sz="3200" dirty="0" smtClean="0">
                <a:solidFill>
                  <a:schemeClr val="tx1"/>
                </a:solidFill>
              </a:rPr>
              <a:t>волка-</a:t>
            </a:r>
            <a:r>
              <a:rPr lang="ru-RU" sz="3200" dirty="0">
                <a:solidFill>
                  <a:schemeClr val="tx1"/>
                </a:solidFill>
              </a:rPr>
              <a:t> 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у собаки-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у свиньи-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у  овцы-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«Кто </a:t>
            </a:r>
            <a:r>
              <a:rPr lang="ru-RU" b="1" dirty="0"/>
              <a:t>у кого?»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://img.mota.ru/upload/wallpapers/2010/08/30/10/04/22895/mota_ru_0091015-1280x720.jpg"/>
          <p:cNvPicPr>
            <a:picLocks noChangeAspect="1" noChangeArrowheads="1"/>
          </p:cNvPicPr>
          <p:nvPr/>
        </p:nvPicPr>
        <p:blipFill>
          <a:blip r:embed="rId2" cstate="print"/>
          <a:srcRect l="11826" r="27969"/>
          <a:stretch>
            <a:fillRect/>
          </a:stretch>
        </p:blipFill>
        <p:spPr bwMode="auto">
          <a:xfrm>
            <a:off x="3203848" y="3501008"/>
            <a:ext cx="3240360" cy="30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dobrochan.ru/src/jpg/1112/%D0%91%D0%B5%D0%BB%D0%BA%D0%B0-%D0%BD%D0%B0-%D1%81%D0%BD%D0%B5%D0%B3%D1%83.jpg"/>
          <p:cNvPicPr>
            <a:picLocks noChangeAspect="1" noChangeArrowheads="1"/>
          </p:cNvPicPr>
          <p:nvPr/>
        </p:nvPicPr>
        <p:blipFill>
          <a:blip r:embed="rId3" cstate="print"/>
          <a:srcRect r="18304"/>
          <a:stretch>
            <a:fillRect/>
          </a:stretch>
        </p:blipFill>
        <p:spPr bwMode="auto">
          <a:xfrm>
            <a:off x="6516216" y="1196752"/>
            <a:ext cx="2376264" cy="218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751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996952"/>
            <a:ext cx="5832648" cy="345069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Взрослый называет </a:t>
            </a:r>
            <a:r>
              <a:rPr lang="ru-RU" sz="2800" dirty="0">
                <a:solidFill>
                  <a:schemeClr val="tx1"/>
                </a:solidFill>
              </a:rPr>
              <a:t>несколько слов и предлагает ребенку назвать их одним словом. 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Например: </a:t>
            </a:r>
            <a:endParaRPr lang="ru-RU" sz="2800" dirty="0" smtClean="0">
              <a:solidFill>
                <a:schemeClr val="tx1"/>
              </a:solidFill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помидор</a:t>
            </a:r>
            <a:r>
              <a:rPr lang="ru-RU" sz="2800" dirty="0">
                <a:solidFill>
                  <a:schemeClr val="tx1"/>
                </a:solidFill>
              </a:rPr>
              <a:t>, тыква, кабачок (овощи) 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яблоко, банан, груша (фрукты).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мяч, кукла, машинка (игрушки).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«НАЗОВИ </a:t>
            </a:r>
            <a:r>
              <a:rPr lang="ru-RU" b="1" dirty="0"/>
              <a:t>ОДНИМ </a:t>
            </a:r>
            <a:r>
              <a:rPr lang="ru-RU" b="1" dirty="0" smtClean="0"/>
              <a:t>СЛОВОМ»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43e2d31080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3284984"/>
            <a:ext cx="3108844" cy="2952328"/>
          </a:xfrm>
          <a:prstGeom prst="rect">
            <a:avLst/>
          </a:prstGeom>
        </p:spPr>
      </p:pic>
      <p:pic>
        <p:nvPicPr>
          <p:cNvPr id="5" name="Содержимое 3" descr="0000471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4E6"/>
              </a:clrFrom>
              <a:clrTo>
                <a:srgbClr val="FAF4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75538">
            <a:off x="6961941" y="1527397"/>
            <a:ext cx="2049677" cy="122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768lem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068">
            <a:off x="1584663" y="1307110"/>
            <a:ext cx="1527827" cy="147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1280575500_sliva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76" r="17307"/>
          <a:stretch>
            <a:fillRect/>
          </a:stretch>
        </p:blipFill>
        <p:spPr bwMode="auto">
          <a:xfrm rot="7812134">
            <a:off x="4442441" y="1180992"/>
            <a:ext cx="1265826" cy="119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1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Играя</a:t>
            </a:r>
            <a:r>
              <a:rPr lang="ru-RU" sz="2800" dirty="0">
                <a:solidFill>
                  <a:schemeClr val="tx1"/>
                </a:solidFill>
              </a:rPr>
              <a:t>, по дороге домой, вы не заметите, как пролетит время. Ребенку будет очень интересно, какую игру вы приготовили ему на этот раз. Параллельно будут формироваться важнейшие логические и мыслительные процессы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Играйте и не забывайте хвалить своих детей!</a:t>
            </a:r>
          </a:p>
          <a:p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99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2900189" cy="3451225"/>
          </a:xfrm>
        </p:spPr>
      </p:pic>
    </p:spTree>
    <p:extLst>
      <p:ext uri="{BB962C8B-B14F-4D97-AF65-F5344CB8AC3E}">
        <p14:creationId xmlns="" xmlns:p14="http://schemas.microsoft.com/office/powerpoint/2010/main" val="1606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60440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овладение нормами и правилами родного </a:t>
            </a:r>
            <a:r>
              <a:rPr lang="ru-RU" sz="2800" dirty="0" smtClean="0"/>
              <a:t>языка, </a:t>
            </a:r>
            <a:r>
              <a:rPr lang="ru-RU" sz="2800" dirty="0"/>
              <a:t>определёнными для каждого </a:t>
            </a:r>
            <a:r>
              <a:rPr lang="ru-RU" sz="2800" dirty="0" smtClean="0"/>
              <a:t>возраста; </a:t>
            </a:r>
          </a:p>
          <a:p>
            <a:r>
              <a:rPr lang="ru-RU" sz="2800" dirty="0" smtClean="0"/>
              <a:t>развитие </a:t>
            </a:r>
            <a:r>
              <a:rPr lang="ru-RU" sz="2800" dirty="0"/>
              <a:t>у детей коммуникативных способностей (способности общаться 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</a:t>
            </a:r>
            <a:r>
              <a:rPr lang="ru-RU" dirty="0"/>
              <a:t>задачи речевого развития детей: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86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36904" cy="5505475"/>
          </a:xfrm>
        </p:spPr>
      </p:pic>
    </p:spTree>
    <p:extLst>
      <p:ext uri="{BB962C8B-B14F-4D97-AF65-F5344CB8AC3E}">
        <p14:creationId xmlns="" xmlns:p14="http://schemas.microsoft.com/office/powerpoint/2010/main" val="35340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К концу четвертого года словарный запас ребенка достигает приблизительно 1500 — 2000 слов . </a:t>
            </a:r>
            <a:r>
              <a:rPr lang="ru-RU" sz="1800" dirty="0" smtClean="0">
                <a:solidFill>
                  <a:schemeClr val="tx1"/>
                </a:solidFill>
              </a:rPr>
              <a:t>В речи присутствуют существительные , глаголы , местоимения (мой , твой , наш), наречия (тут , там , здесь ), числительные (один , два ), притяжательные.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• Взрослые должны: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расширять и активизировать словарь на основе обогащения представлений о ближайшем </a:t>
            </a:r>
            <a:r>
              <a:rPr lang="ru-RU" sz="1800" dirty="0" smtClean="0">
                <a:solidFill>
                  <a:schemeClr val="tx1"/>
                </a:solidFill>
              </a:rPr>
              <a:t>окружении. </a:t>
            </a:r>
            <a:r>
              <a:rPr lang="ru-RU" sz="1800" dirty="0">
                <a:solidFill>
                  <a:schemeClr val="tx1"/>
                </a:solidFill>
              </a:rPr>
              <a:t>(Название и назначение предметов одежды , обуви , головных уборов , посуды , мебели , видов </a:t>
            </a:r>
            <a:r>
              <a:rPr lang="ru-RU" sz="1800" dirty="0" smtClean="0">
                <a:solidFill>
                  <a:schemeClr val="tx1"/>
                </a:solidFill>
              </a:rPr>
              <a:t>транспорта; </a:t>
            </a:r>
            <a:r>
              <a:rPr lang="ru-RU" sz="1800" dirty="0">
                <a:solidFill>
                  <a:schemeClr val="tx1"/>
                </a:solidFill>
              </a:rPr>
              <a:t>детали и части предметов - у платья -рукава , воротник , карманы , пуговицы ; качества ( цвет , форма , размер ), особенности поверхности </a:t>
            </a:r>
            <a:r>
              <a:rPr lang="ru-RU" sz="1800" dirty="0" smtClean="0">
                <a:solidFill>
                  <a:schemeClr val="tx1"/>
                </a:solidFill>
              </a:rPr>
              <a:t>(пушистая , шероховатая).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• обогащать </a:t>
            </a:r>
            <a:r>
              <a:rPr lang="ru-RU" sz="1800" dirty="0">
                <a:solidFill>
                  <a:schemeClr val="tx1"/>
                </a:solidFill>
              </a:rPr>
              <a:t>словарь названиями частей суток , домашних и диких животных , овощей и </a:t>
            </a:r>
            <a:r>
              <a:rPr lang="ru-RU" sz="1800" dirty="0" smtClean="0">
                <a:solidFill>
                  <a:schemeClr val="tx1"/>
                </a:solidFill>
              </a:rPr>
              <a:t>фруктов.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0368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Развитие речи детей 3-4 лет </a:t>
            </a:r>
            <a:r>
              <a:rPr lang="ru-RU" dirty="0" smtClean="0"/>
              <a:t>Формирование </a:t>
            </a:r>
            <a:r>
              <a:rPr lang="ru-RU" dirty="0"/>
              <a:t>словаря. Активный словарь :</a:t>
            </a:r>
          </a:p>
        </p:txBody>
      </p:sp>
    </p:spTree>
    <p:extLst>
      <p:ext uri="{BB962C8B-B14F-4D97-AF65-F5344CB8AC3E}">
        <p14:creationId xmlns="" xmlns:p14="http://schemas.microsoft.com/office/powerpoint/2010/main" val="24193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Совершенствовать умение детей внятно произносить в словах гласные звуки (а ,у ,и ,о ,э ,ы ) и некоторые согласные звуки ( п -б -т -д -к -г -ф -в т-д-с -з -ц )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Звуковая культура </a:t>
            </a:r>
            <a:r>
              <a:rPr lang="ru-RU" dirty="0" smtClean="0"/>
              <a:t>речи.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Задачи для детей 3-4 лет </a:t>
            </a:r>
          </a:p>
        </p:txBody>
      </p:sp>
    </p:spTree>
    <p:extLst>
      <p:ext uri="{BB962C8B-B14F-4D97-AF65-F5344CB8AC3E}">
        <p14:creationId xmlns="" xmlns:p14="http://schemas.microsoft.com/office/powerpoint/2010/main" val="3319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2276872"/>
            <a:ext cx="7596832" cy="38492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Речь </a:t>
            </a:r>
            <a:r>
              <a:rPr lang="ru-RU" dirty="0"/>
              <a:t>взрослых (родителей и </a:t>
            </a:r>
            <a:r>
              <a:rPr lang="ru-RU" dirty="0" smtClean="0"/>
              <a:t>педагогов) должна быть</a:t>
            </a:r>
          </a:p>
          <a:p>
            <a:pPr>
              <a:buNone/>
            </a:pPr>
            <a:r>
              <a:rPr lang="ru-RU" dirty="0" smtClean="0"/>
              <a:t>     четкая </a:t>
            </a:r>
            <a:r>
              <a:rPr lang="ru-RU" dirty="0"/>
              <a:t>, неторопливая грамматически и </a:t>
            </a:r>
            <a:r>
              <a:rPr lang="ru-RU" dirty="0" smtClean="0"/>
              <a:t>фонетически правильно </a:t>
            </a:r>
            <a:r>
              <a:rPr lang="ru-RU" dirty="0"/>
              <a:t>оформленная , не следует искажать слова , имитировать детскую </a:t>
            </a:r>
            <a:r>
              <a:rPr lang="ru-RU" dirty="0" smtClean="0"/>
              <a:t>речь. Обращайте </a:t>
            </a:r>
            <a:r>
              <a:rPr lang="ru-RU" dirty="0"/>
              <a:t>внимание </a:t>
            </a:r>
            <a:r>
              <a:rPr lang="ru-RU" dirty="0" smtClean="0"/>
              <a:t>детей </a:t>
            </a:r>
            <a:r>
              <a:rPr lang="ru-RU" dirty="0"/>
              <a:t>на </a:t>
            </a:r>
            <a:r>
              <a:rPr lang="ru-RU" dirty="0" smtClean="0"/>
              <a:t>то, </a:t>
            </a:r>
            <a:r>
              <a:rPr lang="ru-RU" dirty="0"/>
              <a:t>как дети согласовывают слова в </a:t>
            </a:r>
            <a:r>
              <a:rPr lang="ru-RU" dirty="0" smtClean="0"/>
              <a:t>предложении, </a:t>
            </a:r>
            <a:r>
              <a:rPr lang="ru-RU" dirty="0"/>
              <a:t>поправляйте ребенка (исправлять допущенные </a:t>
            </a:r>
            <a:r>
              <a:rPr lang="ru-RU" dirty="0" smtClean="0"/>
              <a:t>ошибки). </a:t>
            </a:r>
          </a:p>
          <a:p>
            <a:pPr>
              <a:buNone/>
            </a:pPr>
            <a:r>
              <a:rPr lang="ru-RU" dirty="0" smtClean="0"/>
              <a:t>       Играя </a:t>
            </a:r>
            <a:r>
              <a:rPr lang="ru-RU" dirty="0"/>
              <a:t>с ребенком упражняйте его в согласовании имен существительных с разными частями </a:t>
            </a:r>
            <a:r>
              <a:rPr lang="ru-RU" dirty="0" smtClean="0"/>
              <a:t>речи. Например </a:t>
            </a:r>
            <a:r>
              <a:rPr lang="ru-RU" dirty="0"/>
              <a:t>с </a:t>
            </a:r>
            <a:r>
              <a:rPr lang="ru-RU" dirty="0" smtClean="0"/>
              <a:t>глаголами: возьмите </a:t>
            </a:r>
            <a:r>
              <a:rPr lang="ru-RU" dirty="0"/>
              <a:t>куклу и спросите : «Кто к нам приехал в </a:t>
            </a:r>
            <a:r>
              <a:rPr lang="ru-RU" dirty="0" smtClean="0"/>
              <a:t>гости?» Ребенок </a:t>
            </a:r>
            <a:r>
              <a:rPr lang="ru-RU" dirty="0"/>
              <a:t>дает вам полный ответ : «К нам в гости приехала </a:t>
            </a:r>
            <a:r>
              <a:rPr lang="ru-RU" dirty="0" smtClean="0"/>
              <a:t>…»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Советы логопеда</a:t>
            </a:r>
          </a:p>
        </p:txBody>
      </p:sp>
    </p:spTree>
    <p:extLst>
      <p:ext uri="{BB962C8B-B14F-4D97-AF65-F5344CB8AC3E}">
        <p14:creationId xmlns="" xmlns:p14="http://schemas.microsoft.com/office/powerpoint/2010/main" val="37105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Прогулка – идеальное время для общения. Никто не отвлекает маму от ребенка разговорами, не надо бежать на кухню, к стиральной машине, к телефону. Ближайшие </a:t>
            </a:r>
            <a:r>
              <a:rPr lang="ru-RU" dirty="0" smtClean="0">
                <a:solidFill>
                  <a:schemeClr val="tx1"/>
                </a:solidFill>
              </a:rPr>
              <a:t>полчаса - час </a:t>
            </a:r>
            <a:r>
              <a:rPr lang="ru-RU" dirty="0">
                <a:solidFill>
                  <a:schemeClr val="tx1"/>
                </a:solidFill>
              </a:rPr>
              <a:t>вы никуда не торопитесь. Поиграйте с малышом, вспомните свое детство, свои любимые игры. Общение – залог понимания. А ведь как важно научиться понимать друг друга!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 ПО ДОРОГЕ ДОМОЙ.</a:t>
            </a:r>
          </a:p>
        </p:txBody>
      </p:sp>
    </p:spTree>
    <p:extLst>
      <p:ext uri="{BB962C8B-B14F-4D97-AF65-F5344CB8AC3E}">
        <p14:creationId xmlns="" xmlns:p14="http://schemas.microsoft.com/office/powerpoint/2010/main" val="11886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052736"/>
            <a:ext cx="766884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Уважаемые родители!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Предлагаем вам игры с детьми, которые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требуют никаких приспособлений. Они расширяют словарный запас ребенка, учат его думать, размышлять и 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запоминать.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98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44824"/>
            <a:ext cx="7408333" cy="39933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</a:rPr>
              <a:t>Начните </a:t>
            </a:r>
            <a:r>
              <a:rPr lang="ru-RU" dirty="0">
                <a:solidFill>
                  <a:schemeClr val="tx1"/>
                </a:solidFill>
              </a:rPr>
              <a:t>игру словами: "Мягким может быть хлеб, а еще подушка, а еще мягким может быть…" и подождите, пока ребенок придумает свой вариант </a:t>
            </a:r>
          </a:p>
          <a:p>
            <a:r>
              <a:rPr lang="ru-RU" dirty="0">
                <a:solidFill>
                  <a:schemeClr val="tx1"/>
                </a:solidFill>
              </a:rPr>
              <a:t>Или так: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Что бывает круглое?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Что бывает острое?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Что бывает жидкое?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Что бывает длинное?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Что бывает пушистое?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Что бывает твердое?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Что бывает квадратное?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Что бывает ароматное?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«Что </a:t>
            </a:r>
            <a:r>
              <a:rPr lang="ru-RU" b="1" dirty="0"/>
              <a:t>бывает?»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0_12bb_c87cb301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32040" y="2852936"/>
            <a:ext cx="1656184" cy="1543366"/>
          </a:xfrm>
          <a:prstGeom prst="rect">
            <a:avLst/>
          </a:prstGeom>
        </p:spPr>
      </p:pic>
      <p:pic>
        <p:nvPicPr>
          <p:cNvPr id="5" name="Picture 2" descr="http://lifefoods.co.nz/wp-content/uploads/2012/05/toma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797152"/>
            <a:ext cx="1668090" cy="173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-fotki.yandex.ru/get/23/arkhipov-e.0/0_e648_1a21e01a_X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9EFED"/>
              </a:clrFrom>
              <a:clrTo>
                <a:srgbClr val="E9E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437112"/>
            <a:ext cx="3744019" cy="280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859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403</TotalTime>
  <Words>653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Игры по дороге домой</vt:lpstr>
      <vt:lpstr> Основные задачи речевого развития детей:  </vt:lpstr>
      <vt:lpstr>Слайд 3</vt:lpstr>
      <vt:lpstr>Развитие речи детей 3-4 лет Формирование словаря. Активный словарь :</vt:lpstr>
      <vt:lpstr>Звуковая культура речи.  Задачи для детей 3-4 лет </vt:lpstr>
      <vt:lpstr>Советы логопеда</vt:lpstr>
      <vt:lpstr>ИГРЫ  ПО ДОРОГЕ ДОМОЙ.</vt:lpstr>
      <vt:lpstr>Слайд 8</vt:lpstr>
      <vt:lpstr>Игра «Что бывает?» </vt:lpstr>
      <vt:lpstr>Игра «Бывает или не бывает?»</vt:lpstr>
      <vt:lpstr>  Игра «В магазине»</vt:lpstr>
      <vt:lpstr>Игра «Кто у кого?» </vt:lpstr>
      <vt:lpstr>Игра «НАЗОВИ ОДНИМ СЛОВОМ»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МДОУДС103</cp:lastModifiedBy>
  <cp:revision>26</cp:revision>
  <dcterms:created xsi:type="dcterms:W3CDTF">2014-11-23T03:16:48Z</dcterms:created>
  <dcterms:modified xsi:type="dcterms:W3CDTF">2015-12-17T13:44:28Z</dcterms:modified>
</cp:coreProperties>
</file>