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9" r:id="rId4"/>
    <p:sldId id="271" r:id="rId5"/>
    <p:sldId id="264" r:id="rId6"/>
    <p:sldId id="272" r:id="rId7"/>
    <p:sldId id="260" r:id="rId8"/>
    <p:sldId id="273" r:id="rId9"/>
    <p:sldId id="262" r:id="rId10"/>
    <p:sldId id="274" r:id="rId11"/>
    <p:sldId id="263" r:id="rId12"/>
    <p:sldId id="275" r:id="rId13"/>
    <p:sldId id="265" r:id="rId14"/>
    <p:sldId id="282" r:id="rId15"/>
    <p:sldId id="266" r:id="rId16"/>
    <p:sldId id="279" r:id="rId17"/>
    <p:sldId id="267" r:id="rId18"/>
    <p:sldId id="278" r:id="rId19"/>
    <p:sldId id="268" r:id="rId20"/>
    <p:sldId id="277" r:id="rId21"/>
    <p:sldId id="269" r:id="rId22"/>
    <p:sldId id="276" r:id="rId23"/>
    <p:sldId id="281" r:id="rId24"/>
    <p:sldId id="280" r:id="rId25"/>
    <p:sldId id="283" r:id="rId26"/>
    <p:sldId id="27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3A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2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577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14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64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72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8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18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08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92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069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67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EE659-F796-4545-97F7-3FDBB0658F50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AA2DD-2BBE-442C-9485-7BBAB4A979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1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2.gif"/><Relationship Id="rId5" Type="http://schemas.openxmlformats.org/officeDocument/2006/relationships/image" Target="../media/image39.gif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9.gi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imals-wild.ru/nasekomye/91-nasekomye-bozhi-korovki.html" TargetMode="External"/><Relationship Id="rId3" Type="http://schemas.openxmlformats.org/officeDocument/2006/relationships/hyperlink" Target="https://ru.wikipedia.org/wiki/&#1047;&#1077;&#1083;&#1105;&#1085;&#1099;&#1081;_&#1082;&#1091;&#1079;&#1085;&#1077;&#1095;&#1080;&#1082;" TargetMode="External"/><Relationship Id="rId7" Type="http://schemas.openxmlformats.org/officeDocument/2006/relationships/hyperlink" Target="http://stopvreditel.ru/yadovitye/muxi/vidy-2.html" TargetMode="External"/><Relationship Id="rId2" Type="http://schemas.openxmlformats.org/officeDocument/2006/relationships/hyperlink" Target="https://ru.wikipedia.org/wiki/%CF%F7%B8%EB%FB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green-polis.ru/descriptions/muhi_opisanie.htm" TargetMode="External"/><Relationship Id="rId5" Type="http://schemas.openxmlformats.org/officeDocument/2006/relationships/hyperlink" Target="http://ukrrabbit.moy.su/publ/15-1-0-251" TargetMode="External"/><Relationship Id="rId4" Type="http://schemas.openxmlformats.org/officeDocument/2006/relationships/hyperlink" Target="http://www.animals-wild.ru/163-zhuki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3.gif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060848"/>
            <a:ext cx="7772400" cy="1296144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Adventure"/>
              </a:rPr>
              <a:t> Презентация на тему «Насекомые»</a:t>
            </a:r>
            <a:endParaRPr lang="ru-RU" b="1" i="1" dirty="0">
              <a:solidFill>
                <a:srgbClr val="00B050"/>
              </a:solidFill>
              <a:latin typeface="Adventure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260" y="26506"/>
            <a:ext cx="7463132" cy="1368152"/>
          </a:xfrm>
        </p:spPr>
        <p:txBody>
          <a:bodyPr>
            <a:normAutofit/>
          </a:bodyPr>
          <a:lstStyle/>
          <a:p>
            <a:r>
              <a:rPr lang="ru-RU" sz="1700" b="1" dirty="0">
                <a:solidFill>
                  <a:schemeClr val="tx1"/>
                </a:solidFill>
              </a:rPr>
              <a:t>Муниципальное бюджетное дошкольное образовательное учреждение </a:t>
            </a:r>
            <a:r>
              <a:rPr lang="ru-RU" sz="1700" dirty="0">
                <a:solidFill>
                  <a:schemeClr val="tx1"/>
                </a:solidFill>
              </a:rPr>
              <a:t/>
            </a:r>
            <a:br>
              <a:rPr lang="ru-RU" sz="1700" dirty="0">
                <a:solidFill>
                  <a:schemeClr val="tx1"/>
                </a:solidFill>
              </a:rPr>
            </a:br>
            <a:r>
              <a:rPr lang="ru-RU" sz="1700" b="1" dirty="0">
                <a:solidFill>
                  <a:schemeClr val="tx1"/>
                </a:solidFill>
              </a:rPr>
              <a:t>детский сад общеразвивающего вида </a:t>
            </a:r>
            <a:r>
              <a:rPr lang="ru-RU" sz="1700" b="1" dirty="0">
                <a:solidFill>
                  <a:schemeClr val="tx1"/>
                </a:solidFill>
              </a:rPr>
              <a:t> </a:t>
            </a:r>
            <a:r>
              <a:rPr lang="ru-RU" sz="1700" b="1" dirty="0" smtClean="0">
                <a:solidFill>
                  <a:schemeClr val="tx1"/>
                </a:solidFill>
              </a:rPr>
              <a:t>№ </a:t>
            </a:r>
            <a:r>
              <a:rPr lang="ru-RU" sz="1700" b="1" dirty="0" smtClean="0">
                <a:solidFill>
                  <a:schemeClr val="tx1"/>
                </a:solidFill>
              </a:rPr>
              <a:t>103 г. Томска</a:t>
            </a:r>
            <a:r>
              <a:rPr lang="ru-RU" sz="1700" dirty="0" smtClean="0">
                <a:solidFill>
                  <a:schemeClr val="tx1"/>
                </a:solidFill>
              </a:rPr>
              <a:t> 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4315">
            <a:off x="6937889" y="2599557"/>
            <a:ext cx="1944216" cy="1792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5517232"/>
            <a:ext cx="404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Автор: учитель-логопед</a:t>
            </a:r>
          </a:p>
          <a:p>
            <a:pPr algn="ctr"/>
            <a:r>
              <a:rPr lang="ru-RU" b="1" dirty="0" err="1" smtClean="0"/>
              <a:t>Борзунова</a:t>
            </a:r>
            <a:r>
              <a:rPr lang="ru-RU" b="1" dirty="0" smtClean="0"/>
              <a:t> Татьяна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20201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204864"/>
            <a:ext cx="1905000" cy="1905000"/>
          </a:xfrm>
          <a:prstGeom prst="rect">
            <a:avLst/>
          </a:prstGeom>
        </p:spPr>
      </p:pic>
      <p:pic>
        <p:nvPicPr>
          <p:cNvPr id="8" name="кузнечики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91680" y="5589240"/>
            <a:ext cx="609600" cy="609600"/>
          </a:xfrm>
          <a:prstGeom prst="rect">
            <a:avLst/>
          </a:prstGeom>
        </p:spPr>
      </p:pic>
      <p:pic>
        <p:nvPicPr>
          <p:cNvPr id="11" name="Picture 4" descr="F:\НАСЕКОМЫЕ 2\17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46427" y="3059470"/>
            <a:ext cx="1368152" cy="2100787"/>
          </a:xfrm>
          <a:prstGeom prst="rect">
            <a:avLst/>
          </a:prstGeom>
          <a:noFill/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64688" y="1731889"/>
            <a:ext cx="1905000" cy="190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6480" y="29986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1 0.12129 L 0.07344 0.20648 C 0.09635 0.22407 0.13073 0.2368 0.16649 0.2368 C 0.20746 0.2368 0.2401 0.22407 0.26302 0.20648 L 0.37344 0.1212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5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29 0.10625 L 0.21493 0.17639 C 0.2474 0.1919 0.29584 0.2007 0.34601 0.2007 C 0.40365 0.2007 0.44931 0.1919 0.48177 0.17639 L 0.63611 0.10625 " pathEditMode="relative" rAng="0" ptsTypes="FffFF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3" y="47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5335 0.0875 L -0.39878 0.12638 C -0.37031 0.13495 -0.32777 0.13981 -0.28385 0.13981 C -0.23333 0.13981 -0.19323 0.13495 -0.16475 0.12638 L -0.02951 0.0875 " pathEditMode="relative" rAng="0" ptsTypes="FffFF">
                                      <p:cBhvr>
                                        <p:cTn id="10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1" y="2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3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5335 0.0875 L -0.39878 0.12638 C -0.37031 0.13495 -0.32777 0.13981 -0.28385 0.13981 C -0.23333 0.13981 -0.19323 0.13495 -0.16475 0.12638 L -0.02951 0.0875 " pathEditMode="relative" rAng="0" ptsTypes="FffFF">
                                      <p:cBhvr>
                                        <p:cTn id="14" dur="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1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B050"/>
                </a:solidFill>
              </a:rPr>
              <a:t> Жуки</a:t>
            </a:r>
            <a:endParaRPr lang="ru-RU" sz="6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853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Жуки самый крупный отряд насекомых.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Жуки</a:t>
            </a:r>
            <a:r>
              <a:rPr lang="ru-RU" dirty="0"/>
              <a:t> распространены почти по всему свету и </a:t>
            </a:r>
            <a:r>
              <a:rPr lang="ru-RU" dirty="0" smtClean="0"/>
              <a:t>встречаются</a:t>
            </a:r>
            <a:r>
              <a:rPr lang="ru-RU" dirty="0"/>
              <a:t> в самых разнообразных </a:t>
            </a:r>
            <a:r>
              <a:rPr lang="ru-RU" dirty="0" smtClean="0"/>
              <a:t>место обитаниях</a:t>
            </a:r>
            <a:r>
              <a:rPr lang="ru-RU" dirty="0"/>
              <a:t>, в </a:t>
            </a:r>
            <a:r>
              <a:rPr lang="ru-RU" dirty="0" smtClean="0"/>
              <a:t>том числе</a:t>
            </a:r>
            <a:r>
              <a:rPr lang="ru-RU" dirty="0"/>
              <a:t> под камнями и бревнами, в лесной подстилке, в гравии по берегам рек и в пресных </a:t>
            </a:r>
            <a:r>
              <a:rPr lang="ru-RU" dirty="0" smtClean="0"/>
              <a:t>водоемах. </a:t>
            </a:r>
            <a:r>
              <a:rPr lang="ru-RU" dirty="0"/>
              <a:t>Тело </a:t>
            </a:r>
            <a:r>
              <a:rPr lang="ru-RU" dirty="0" smtClean="0"/>
              <a:t> </a:t>
            </a:r>
            <a:r>
              <a:rPr lang="ru-RU" dirty="0"/>
              <a:t>состоит из головы, груди и брюшка. Имеет три пары конечностей, две пары крыльев</a:t>
            </a:r>
            <a:r>
              <a:rPr lang="ru-RU" dirty="0" smtClean="0"/>
              <a:t>.</a:t>
            </a:r>
            <a:r>
              <a:rPr lang="ru-RU" dirty="0"/>
              <a:t> Многие жуки различают </a:t>
            </a:r>
            <a:r>
              <a:rPr lang="ru-RU" dirty="0" smtClean="0"/>
              <a:t>цвета. На </a:t>
            </a:r>
            <a:r>
              <a:rPr lang="ru-RU" dirty="0"/>
              <a:t>лбу пара чувствительных усиков, ротовой аппарат грызущий. Челюсти ловко измельчают твердую пищу. </a:t>
            </a:r>
            <a:endParaRPr lang="ru-RU" dirty="0" smtClean="0"/>
          </a:p>
        </p:txBody>
      </p:sp>
      <p:pic>
        <p:nvPicPr>
          <p:cNvPr id="4" name="Picture 7" descr="F:\НАСЕКОМЫЕ 2\24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908720" y="233248"/>
            <a:ext cx="1296144" cy="1318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11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2916 L 0.09792 0.02616 C 0.11875 0.03866 0.14896 0.0456 0.18091 0.0456 C 0.21754 0.0456 0.24653 0.03866 0.26719 0.02616 L 0.36511 -0.0291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шмель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616" y="4077072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047193"/>
            <a:ext cx="914400" cy="619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2063">
            <a:off x="3078115" y="4371387"/>
            <a:ext cx="1776021" cy="1776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543">
            <a:off x="6167791" y="-1095890"/>
            <a:ext cx="752475" cy="752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647">
            <a:off x="1681649" y="446949"/>
            <a:ext cx="1355545" cy="1355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1603">
            <a:off x="-833992" y="2177636"/>
            <a:ext cx="3810000" cy="5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9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67 0.02107 L 0.04045 0.02107 C 0.14462 0.02107 0.27292 0.06435 0.27292 0.09977 L 0.27292 0.17871 " pathEditMode="relative" rAng="0" ptsTypes="FfFF">
                                      <p:cBhvr>
                                        <p:cTn id="6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7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8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47 0.41019 L -0.24792 0.19537 C -0.2434 0.09931 -0.17188 -0.01412 -0.11893 -0.00972 L 2.22222E-6 -7.40741E-7 " pathEditMode="relative" rAng="-5189789" ptsTypes="FfFF">
                                      <p:cBhvr>
                                        <p:cTn id="10" dur="3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B050"/>
                </a:solidFill>
              </a:rPr>
              <a:t>Муравей</a:t>
            </a:r>
            <a:endParaRPr lang="ru-RU" sz="6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Самые известные «общественные» насекомые. </a:t>
            </a:r>
          </a:p>
          <a:p>
            <a:pPr marL="0" indent="0">
              <a:buNone/>
            </a:pPr>
            <a:r>
              <a:rPr lang="ru-RU" dirty="0" smtClean="0"/>
              <a:t>Они живут огромными общинами, строят свои «города». Среди муравьёв есть рабочие – они строят муравейники и приносят в муравейники корм. Есть солдаты – они защищают муравейник.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Муравьи-солдаты охраняют все входы и выходы в муравейнике. У них очень большая голова и очень сильные челюсти, и сами они крупнее обычных муравьев. Своей головой они закрывают вход в муравейник. Возвращающийся рабочий муравей, подходит к закрытому входу, стучит усиками по голове солдата, который после этого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знака впускает муравья. </a:t>
            </a:r>
            <a:endParaRPr lang="ru-RU" dirty="0"/>
          </a:p>
        </p:txBody>
      </p:sp>
      <p:pic>
        <p:nvPicPr>
          <p:cNvPr id="4" name="Picture 5" descr="F:\НАСЕКОМЫЕ 2\22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474129" flipH="1">
            <a:off x="419098" y="-211899"/>
            <a:ext cx="1746757" cy="1733065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7335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6552">
            <a:off x="-1477441" y="-1053455"/>
            <a:ext cx="1053455" cy="1053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750">
            <a:off x="-2004168" y="3593836"/>
            <a:ext cx="1053455" cy="1053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6453">
            <a:off x="4299923" y="4686662"/>
            <a:ext cx="609600" cy="504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1172">
            <a:off x="6016599" y="3284750"/>
            <a:ext cx="609600" cy="504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0246">
            <a:off x="8068500" y="3447528"/>
            <a:ext cx="609600" cy="504825"/>
          </a:xfrm>
          <a:prstGeom prst="rect">
            <a:avLst/>
          </a:prstGeom>
        </p:spPr>
      </p:pic>
      <p:pic>
        <p:nvPicPr>
          <p:cNvPr id="9" name="мурав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329990" y="3933824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08" y="5085184"/>
            <a:ext cx="2051049" cy="14835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7772">
            <a:off x="682289" y="180813"/>
            <a:ext cx="1905000" cy="1905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07" y="2420888"/>
            <a:ext cx="4226901" cy="44371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9817">
            <a:off x="1108062" y="7133934"/>
            <a:ext cx="1053455" cy="10534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750">
            <a:off x="-1276536" y="5059189"/>
            <a:ext cx="1053455" cy="10534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659" flipH="1">
            <a:off x="10297209" y="606585"/>
            <a:ext cx="1053455" cy="105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3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4497 -0.68889 L -2.77778E-7 1.11111E-6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57" y="3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4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14629 L 0.92448 1.2231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37" y="538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48663 -1.23634 L 0.0849 -0.0331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60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37014 -1.05411 L -3.61111E-6 -4.87512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07" y="527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4583 0.09321 L -0.84115 0.953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2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B050"/>
                </a:solidFill>
              </a:rPr>
              <a:t>Пчелы</a:t>
            </a:r>
            <a:endParaRPr lang="ru-RU" sz="6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091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Пчёлы живут большими семьями. В  улье </a:t>
            </a:r>
          </a:p>
          <a:p>
            <a:pPr marL="0" indent="0">
              <a:buNone/>
            </a:pPr>
            <a:r>
              <a:rPr lang="ru-RU" dirty="0" smtClean="0"/>
              <a:t>пчёлы создают соты. Пчёлы трудятся очень </a:t>
            </a:r>
          </a:p>
          <a:p>
            <a:pPr marL="0" indent="0">
              <a:buNone/>
            </a:pPr>
            <a:r>
              <a:rPr lang="ru-RU" dirty="0" smtClean="0"/>
              <a:t>дружно и помогают друг другу. Пчёлы издавна </a:t>
            </a:r>
          </a:p>
          <a:p>
            <a:pPr marL="0" indent="0">
              <a:buNone/>
            </a:pPr>
            <a:r>
              <a:rPr lang="ru-RU" dirty="0" smtClean="0"/>
              <a:t>используются человеком для получения мёда. </a:t>
            </a:r>
          </a:p>
          <a:p>
            <a:pPr marL="0" indent="0">
              <a:buNone/>
            </a:pPr>
            <a:r>
              <a:rPr lang="ru-RU" dirty="0" smtClean="0"/>
              <a:t>Они питаются только растительной пищей, </a:t>
            </a:r>
          </a:p>
          <a:p>
            <a:pPr marL="0" indent="0">
              <a:buNone/>
            </a:pPr>
            <a:r>
              <a:rPr lang="ru-RU" dirty="0" smtClean="0"/>
              <a:t>которая состоит из пыльцы и цветочного нектара. </a:t>
            </a:r>
            <a:r>
              <a:rPr lang="ru-RU" dirty="0"/>
              <a:t>У пчёл длинный хоботок, которым они пользуются для высасывания нектара растений. У них также имеются </a:t>
            </a:r>
            <a:r>
              <a:rPr lang="ru-RU" dirty="0" smtClean="0"/>
              <a:t>усики.</a:t>
            </a:r>
            <a:endParaRPr lang="ru-RU" dirty="0"/>
          </a:p>
        </p:txBody>
      </p:sp>
      <p:pic>
        <p:nvPicPr>
          <p:cNvPr id="4" name="Picture 2" descr="F:\НАСЕКОМЫЕ 2\20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20495546">
            <a:off x="1241285" y="139955"/>
            <a:ext cx="1765152" cy="1538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41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жужжание пчел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616" y="5445224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4" y="1278779"/>
            <a:ext cx="561975" cy="485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208">
            <a:off x="2131797" y="727638"/>
            <a:ext cx="725654" cy="5933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74" y="3655943"/>
            <a:ext cx="1114022" cy="962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71" y="153152"/>
            <a:ext cx="4322074" cy="3543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7523" y="5622722"/>
            <a:ext cx="561975" cy="485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208">
            <a:off x="4673280" y="5689807"/>
            <a:ext cx="917789" cy="75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4 0.09158 L 0.30399 0.04811 C 0.36111 0.03839 0.44652 0.03331 0.53541 0.03331 C 0.63698 0.03331 0.71823 0.03839 0.77534 0.04811 L 1.04774 0.09158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1" y="-29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95 -0.00578 L 0.14775 0.16536 C 0.19532 0.20421 0.26667 0.22503 0.34045 0.22503 C 0.42552 0.22503 0.49341 0.20421 0.54045 0.16536 L 0.76858 -0.00578 " pathEditMode="relative" rAng="0" ptsTypes="FffFF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6" y="1154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12 -2.83996E-6 L -0.57031 -0.09158 C -0.52639 -0.1117 -0.46111 -0.12419 -0.39288 -0.12419 C -0.31528 -0.12419 -0.25312 -0.1117 -0.20937 -0.09158 L -2.5E-6 -2.83996E-6 " pathEditMode="relative" rAng="0" ptsTypes="FffFF">
                                      <p:cBhvr>
                                        <p:cTn id="12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6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B050"/>
                </a:solidFill>
              </a:rPr>
              <a:t>Комар</a:t>
            </a:r>
            <a:endParaRPr lang="ru-RU" sz="6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Комары живут на всей Земле (кроме знойных </a:t>
            </a:r>
          </a:p>
          <a:p>
            <a:pPr marL="0" indent="0">
              <a:buNone/>
            </a:pPr>
            <a:r>
              <a:rPr lang="ru-RU" dirty="0" smtClean="0"/>
              <a:t>пустынь) и являются самыми назойливыми </a:t>
            </a:r>
          </a:p>
          <a:p>
            <a:pPr marL="0" indent="0">
              <a:buNone/>
            </a:pPr>
            <a:r>
              <a:rPr lang="ru-RU" dirty="0" smtClean="0"/>
              <a:t>насекомыми. Комары питаются цветочным </a:t>
            </a:r>
          </a:p>
          <a:p>
            <a:pPr marL="0" indent="0">
              <a:buNone/>
            </a:pPr>
            <a:r>
              <a:rPr lang="ru-RU" dirty="0" smtClean="0"/>
              <a:t>нектаром, а кровь человека пьют для </a:t>
            </a:r>
          </a:p>
          <a:p>
            <a:pPr marL="0" indent="0">
              <a:buNone/>
            </a:pPr>
            <a:r>
              <a:rPr lang="ru-RU" dirty="0" smtClean="0"/>
              <a:t>продолжения рода. </a:t>
            </a:r>
            <a:endParaRPr lang="ru-RU" dirty="0"/>
          </a:p>
        </p:txBody>
      </p:sp>
      <p:pic>
        <p:nvPicPr>
          <p:cNvPr id="4" name="Picture 4" descr="F:\НАСЕКОМЫЕ 2\19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3968" y="3750691"/>
            <a:ext cx="1917155" cy="155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698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3895E-6 L 0.0092 0.10061 L -0.11389 0.14755 " pathEditMode="relative" ptsTypes="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77" y="620688"/>
            <a:ext cx="914767" cy="665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1763686"/>
            <a:ext cx="1152129" cy="864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8429">
            <a:off x="5911013" y="2773676"/>
            <a:ext cx="856340" cy="622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36" y="5229200"/>
            <a:ext cx="1581150" cy="904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48" y="1644912"/>
            <a:ext cx="1280032" cy="1280032"/>
          </a:xfrm>
          <a:prstGeom prst="rect">
            <a:avLst/>
          </a:prstGeom>
        </p:spPr>
      </p:pic>
      <p:pic>
        <p:nvPicPr>
          <p:cNvPr id="9" name="кома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42864" y="3841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6112 0.14468 C -0.08924 0.20926 -0.16789 0.25602 -0.20469 0.2287 L -0.28542 0.16852 " pathEditMode="relative" rAng="-14444005" ptsTypes="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0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B050"/>
                </a:solidFill>
              </a:rPr>
              <a:t>Муха</a:t>
            </a:r>
            <a:endParaRPr lang="ru-RU" sz="6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00808"/>
            <a:ext cx="8784976" cy="468052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8600" dirty="0" smtClean="0">
                <a:latin typeface="Arial" panose="020B0604020202020204" pitchFamily="34" charset="0"/>
                <a:cs typeface="Arial" panose="020B0604020202020204" pitchFamily="34" charset="0"/>
              </a:rPr>
              <a:t>Мухи –одни из самых древних вредителей, тесно </a:t>
            </a:r>
          </a:p>
          <a:p>
            <a:pPr marL="0" indent="0">
              <a:buNone/>
            </a:pPr>
            <a:r>
              <a:rPr lang="ru-RU" sz="8600" dirty="0" smtClean="0">
                <a:latin typeface="Arial" panose="020B0604020202020204" pitchFamily="34" charset="0"/>
                <a:cs typeface="Arial" panose="020B0604020202020204" pitchFamily="34" charset="0"/>
              </a:rPr>
              <a:t>соседствующих с человеком .В природе </a:t>
            </a:r>
          </a:p>
          <a:p>
            <a:pPr marL="0" indent="0">
              <a:buNone/>
            </a:pPr>
            <a:r>
              <a:rPr lang="ru-RU" sz="8600" dirty="0" smtClean="0">
                <a:latin typeface="Arial" panose="020B0604020202020204" pitchFamily="34" charset="0"/>
                <a:cs typeface="Arial" panose="020B0604020202020204" pitchFamily="34" charset="0"/>
              </a:rPr>
              <a:t>мухи распространены повсеместно. Мухи </a:t>
            </a:r>
          </a:p>
          <a:p>
            <a:pPr marL="0" indent="0">
              <a:buNone/>
            </a:pPr>
            <a:r>
              <a:rPr lang="ru-RU" sz="8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присутствую повсюду в человеческом жилище. </a:t>
            </a:r>
          </a:p>
          <a:p>
            <a:pPr marL="0" indent="0">
              <a:buNone/>
            </a:pPr>
            <a:r>
              <a:rPr lang="ru-RU" sz="8600" dirty="0" smtClean="0">
                <a:latin typeface="Arial" panose="020B0604020202020204" pitchFamily="34" charset="0"/>
                <a:cs typeface="Arial" panose="020B0604020202020204" pitchFamily="34" charset="0"/>
              </a:rPr>
              <a:t>Мухи </a:t>
            </a:r>
            <a:r>
              <a:rPr lang="ru-RU" sz="8600" dirty="0">
                <a:latin typeface="Arial" panose="020B0604020202020204" pitchFamily="34" charset="0"/>
                <a:cs typeface="Arial" panose="020B0604020202020204" pitchFamily="34" charset="0"/>
              </a:rPr>
              <a:t>способны чувствовать запахи, а также отлично ориентируются в </a:t>
            </a:r>
            <a:r>
              <a:rPr lang="ru-RU" sz="8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пространстве. </a:t>
            </a:r>
            <a:r>
              <a:rPr lang="ru-RU" sz="8600" dirty="0">
                <a:latin typeface="Arial" panose="020B0604020202020204" pitchFamily="34" charset="0"/>
                <a:cs typeface="Arial" panose="020B0604020202020204" pitchFamily="34" charset="0"/>
              </a:rPr>
              <a:t>Одной из самых главных отличительных особенностей мухи являются ее огромные </a:t>
            </a:r>
            <a:r>
              <a:rPr lang="ru-RU" sz="86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глаз.</a:t>
            </a:r>
            <a:r>
              <a:rPr lang="ru-RU" sz="8600" dirty="0">
                <a:latin typeface="Arial" panose="020B0604020202020204" pitchFamily="34" charset="0"/>
                <a:cs typeface="Arial" panose="020B0604020202020204" pitchFamily="34" charset="0"/>
              </a:rPr>
              <a:t> Благодаря такому строению глаз муха обладает очень хорошим зрением и способна видеть даже то, что творится сбоку и </a:t>
            </a:r>
            <a:r>
              <a:rPr lang="ru-RU" sz="8600" dirty="0" smtClean="0">
                <a:latin typeface="Arial" panose="020B0604020202020204" pitchFamily="34" charset="0"/>
                <a:cs typeface="Arial" panose="020B0604020202020204" pitchFamily="34" charset="0"/>
              </a:rPr>
              <a:t>сзади.</a:t>
            </a:r>
            <a:r>
              <a:rPr lang="ru-RU" sz="8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8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9" descr="F:\НАСЕКОМЫЕ 2\29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441296" y="-13070"/>
            <a:ext cx="1814215" cy="2004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7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76672"/>
            <a:ext cx="8517632" cy="57606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Презентация  содержит материал о насекомых, их строении и питании, о том какую пользу они приносят людям.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Представленный материал способствует  развитию слухового, зрительного восприятия у дошкольников и формированию  </a:t>
            </a:r>
            <a:r>
              <a:rPr lang="ru-RU" b="1" smtClean="0">
                <a:solidFill>
                  <a:schemeClr val="accent4">
                    <a:lumMod val="50000"/>
                  </a:schemeClr>
                </a:solidFill>
              </a:rPr>
              <a:t>бережного отношения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к окружающей природе. 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Презентация рекомендована  педагогам ДОУ для индивидуальных и подгрупповых занятий с детьми старшего дошкольного возраста.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ух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55776" y="5517232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41" y="984181"/>
            <a:ext cx="1581150" cy="904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433">
            <a:off x="1145657" y="2005392"/>
            <a:ext cx="571500" cy="504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4468">
            <a:off x="6516216" y="3669981"/>
            <a:ext cx="962025" cy="962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217543"/>
            <a:ext cx="2066925" cy="1866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8104">
            <a:off x="713735" y="227404"/>
            <a:ext cx="2066925" cy="1866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373216"/>
            <a:ext cx="158115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1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763 L 0.25225 0.11957 C 0.30521 0.14848 0.38455 0.16397 0.46701 0.16397 C 0.56111 0.16397 0.63646 0.14848 0.68941 0.11957 L 0.94184 -0.00763 " pathEditMode="relative" rAng="0" ptsTypes="FffFF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83" y="85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10731E-6 L 0.1743 -4.10731E-6 C 0.25243 -4.10731E-6 0.34896 0.06592 0.34896 0.12026 L 0.34896 0.24098 " pathEditMode="relative" rAng="0" ptsTypes="FfFF">
                                      <p:cBhvr>
                                        <p:cTn id="10" dur="3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12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243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B050"/>
                </a:solidFill>
              </a:rPr>
              <a:t>Божья коровка</a:t>
            </a:r>
            <a:endParaRPr lang="ru-RU" sz="6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Живут группами на растениях, пораженных </a:t>
            </a:r>
            <a:r>
              <a:rPr lang="ru-RU" dirty="0" smtClean="0"/>
              <a:t>тлей. Яркая окраска божьих коровок предупреждает об их несъедобности.</a:t>
            </a:r>
            <a:r>
              <a:rPr lang="ru-RU" dirty="0"/>
              <a:t> Тело божьей коровки округлое и сильно выпуклое </a:t>
            </a:r>
            <a:r>
              <a:rPr lang="ru-RU" dirty="0" smtClean="0"/>
              <a:t>сверху. Первую </a:t>
            </a:r>
            <a:r>
              <a:rPr lang="ru-RU" dirty="0"/>
              <a:t>пару крыльев божьей коровки образуют две твердые скорлупки – надкрылья, которые защищают вторую пару крыльев тогда, когда она летает. На </a:t>
            </a:r>
            <a:r>
              <a:rPr lang="ru-RU" dirty="0" smtClean="0"/>
              <a:t>маленькой </a:t>
            </a:r>
            <a:r>
              <a:rPr lang="ru-RU" dirty="0"/>
              <a:t>голове черные короткие усики. Три пары </a:t>
            </a:r>
            <a:r>
              <a:rPr lang="ru-RU" dirty="0" smtClean="0"/>
              <a:t>ног длинные</a:t>
            </a:r>
            <a:r>
              <a:rPr lang="ru-RU" dirty="0"/>
              <a:t>. В случае опасности, божья коровка выделяет пахучую желтую жидкость из сгибов ножек, а может схитрить и претвориться мертвой, поджав лапки.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Божьи коровки – хищники, они питаются тлёй, </a:t>
            </a:r>
            <a:r>
              <a:rPr lang="ru-RU" dirty="0" err="1" smtClean="0"/>
              <a:t>белокрылками</a:t>
            </a:r>
            <a:r>
              <a:rPr lang="ru-RU" dirty="0" smtClean="0"/>
              <a:t>, паутинными клещами. </a:t>
            </a:r>
            <a:endParaRPr lang="ru-RU" dirty="0"/>
          </a:p>
        </p:txBody>
      </p:sp>
      <p:pic>
        <p:nvPicPr>
          <p:cNvPr id="4" name="Picture 8" descr="F:\НАСЕКОМЫЕ 2\2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749240">
            <a:off x="9022012" y="1000190"/>
            <a:ext cx="1663111" cy="1380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409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7 -0.11286 L 0.00157 -0.01873 C -0.04461 0.02382 -0.13038 0.01873 -0.15434 -0.02798 L -0.20711 -0.13021 " pathEditMode="relative" rAng="8734411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84" y="3356992"/>
            <a:ext cx="800100" cy="695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1556792"/>
            <a:ext cx="514350" cy="533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5368230"/>
            <a:ext cx="2362200" cy="419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488">
            <a:off x="5423386" y="2782258"/>
            <a:ext cx="1236846" cy="1134385"/>
          </a:xfrm>
          <a:prstGeom prst="rect">
            <a:avLst/>
          </a:prstGeom>
        </p:spPr>
      </p:pic>
      <p:pic>
        <p:nvPicPr>
          <p:cNvPr id="2" name="божья коров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37184" y="468703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4328">
            <a:off x="4667844" y="669300"/>
            <a:ext cx="2362200" cy="419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2616" y="2859958"/>
            <a:ext cx="800100" cy="6953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24904">
            <a:off x="5724771" y="6098462"/>
            <a:ext cx="618423" cy="5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306 0.03936 L -0.27604 0.0794 C -0.26198 0.08843 -0.24097 0.09329 -0.2191 0.09329 C -0.1941 0.09329 -0.17413 0.08843 -0.16007 0.0794 L -0.09306 0.03936 " pathEditMode="relative" rAng="0" ptsTypes="FffFF">
                                      <p:cBhvr>
                                        <p:cTn id="8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3.33333E-6 -3.7037E-6 L 0.06702 0.04005 C 0.08108 0.04908 0.10209 0.05394 0.12396 0.05394 C 0.14896 0.05394 0.16893 0.04908 0.18299 0.04005 L 0.25 -3.7037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Полезные насекомые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78" y="577102"/>
            <a:ext cx="1921975" cy="177248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7" y="692696"/>
            <a:ext cx="1997641" cy="144016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52" y="908720"/>
            <a:ext cx="2475296" cy="1849292"/>
          </a:xfrm>
        </p:spPr>
      </p:pic>
      <p:sp>
        <p:nvSpPr>
          <p:cNvPr id="3" name="Овал 2"/>
          <p:cNvSpPr/>
          <p:nvPr/>
        </p:nvSpPr>
        <p:spPr>
          <a:xfrm>
            <a:off x="880277" y="3446212"/>
            <a:ext cx="163448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Опыляет цветы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696315" y="4123928"/>
            <a:ext cx="165046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Опыляет цветы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491880" y="3676978"/>
            <a:ext cx="2160240" cy="1120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Разносит по лесу семена многих  растений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98697" y="5828814"/>
            <a:ext cx="19945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Дает нам мед и воск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855485" y="5899152"/>
            <a:ext cx="158417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Поедает тлю</a:t>
            </a: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1455202" y="232116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329684" y="2636912"/>
            <a:ext cx="484632" cy="9326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279231" y="2846243"/>
            <a:ext cx="484632" cy="8069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400960" y="4942234"/>
            <a:ext cx="413356" cy="8630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1509565" y="458112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85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4000" b="1" i="1" dirty="0" smtClean="0"/>
              <a:t>Вредные</a:t>
            </a:r>
            <a:r>
              <a:rPr lang="ru-RU" b="1" i="1" dirty="0" smtClean="0"/>
              <a:t> насекомые</a:t>
            </a:r>
            <a:endParaRPr lang="ru-RU" b="1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5148">
            <a:off x="6652487" y="1262025"/>
            <a:ext cx="1618462" cy="161846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87" y="1245883"/>
            <a:ext cx="1347107" cy="1296144"/>
          </a:xfrm>
        </p:spPr>
      </p:pic>
      <p:sp>
        <p:nvSpPr>
          <p:cNvPr id="11" name="Овал 10"/>
          <p:cNvSpPr/>
          <p:nvPr/>
        </p:nvSpPr>
        <p:spPr>
          <a:xfrm>
            <a:off x="6768814" y="4075262"/>
            <a:ext cx="1655044" cy="884804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Разносит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микробы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17644" y="3646693"/>
            <a:ext cx="1634480" cy="857137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Пьет кровь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27584" y="4311089"/>
            <a:ext cx="1800200" cy="1297953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Ест листья растений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267984" y="2542027"/>
            <a:ext cx="484632" cy="9075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354020" y="2854081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1387108" y="2787784"/>
            <a:ext cx="484632" cy="9075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192568" y="4630634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437050" y="5810926"/>
            <a:ext cx="1994520" cy="914400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Вызывает аллергию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9" y="1340767"/>
            <a:ext cx="2467359" cy="15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0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ru-RU" sz="3100" smtClean="0"/>
              <a:t>интернет-ресурсы</a:t>
            </a:r>
            <a:r>
              <a:rPr lang="ru-RU" sz="3600" dirty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484784"/>
            <a:ext cx="7776864" cy="3744416"/>
          </a:xfrm>
        </p:spPr>
        <p:txBody>
          <a:bodyPr>
            <a:normAutofit fontScale="92500" lnSpcReduction="10000"/>
          </a:bodyPr>
          <a:lstStyle/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>
                <a:solidFill>
                  <a:srgbClr val="0070C0"/>
                </a:solidFill>
                <a:hlinkClick r:id="rId2"/>
              </a:rPr>
              <a:t>http://100facts.ru/interesnye-fakty-o-babochkah.html</a:t>
            </a:r>
            <a:r>
              <a:rPr lang="ru-RU" dirty="0" smtClean="0">
                <a:solidFill>
                  <a:srgbClr val="0070C0"/>
                </a:solidFill>
                <a:hlinkClick r:id="rId2"/>
              </a:rPr>
              <a:t>-  </a:t>
            </a:r>
            <a:r>
              <a:rPr lang="ru-RU" dirty="0" smtClean="0">
                <a:solidFill>
                  <a:schemeClr val="tx1"/>
                </a:solidFill>
                <a:hlinkClick r:id="rId2"/>
              </a:rPr>
              <a:t>бабочки</a:t>
            </a:r>
            <a:endParaRPr lang="ru-RU" dirty="0">
              <a:solidFill>
                <a:schemeClr val="tx1"/>
              </a:solidFill>
              <a:hlinkClick r:id="rId2"/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https://ru.wikipedia.org/wiki/%CF%F7%B8%EB%FB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ru-RU" dirty="0" smtClean="0">
                <a:solidFill>
                  <a:schemeClr val="tx1"/>
                </a:solidFill>
              </a:rPr>
              <a:t>пчелы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hlinkClick r:id="rId3"/>
              </a:rPr>
              <a:t>https://ru.wikipedia.org/wiki/</a:t>
            </a:r>
            <a:r>
              <a:rPr lang="ru-RU" dirty="0" err="1" smtClean="0">
                <a:solidFill>
                  <a:schemeClr val="tx1"/>
                </a:solidFill>
                <a:hlinkClick r:id="rId3"/>
              </a:rPr>
              <a:t>Зелёный_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hlinkClick r:id="rId3"/>
              </a:rPr>
              <a:t>кузнечик</a:t>
            </a:r>
            <a:endParaRPr lang="ru-RU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www.animals-wild.ru/163-zhuki.html</a:t>
            </a:r>
            <a:r>
              <a:rPr lang="ru-RU" dirty="0" smtClean="0">
                <a:solidFill>
                  <a:schemeClr val="tx1"/>
                </a:solidFill>
              </a:rPr>
              <a:t>    жуки</a:t>
            </a:r>
          </a:p>
          <a:p>
            <a:r>
              <a:rPr lang="en-US" dirty="0">
                <a:solidFill>
                  <a:schemeClr val="tx1"/>
                </a:solidFill>
                <a:hlinkClick r:id="rId5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5"/>
              </a:rPr>
              <a:t>ukrrabbit.moy.su/publ/15-1-0-251</a:t>
            </a:r>
            <a:r>
              <a:rPr lang="ru-RU" dirty="0" smtClean="0">
                <a:solidFill>
                  <a:schemeClr val="tx1"/>
                </a:solidFill>
              </a:rPr>
              <a:t>  муравьи</a:t>
            </a:r>
          </a:p>
          <a:p>
            <a:r>
              <a:rPr lang="en-US" dirty="0">
                <a:solidFill>
                  <a:schemeClr val="tx1"/>
                </a:solidFill>
                <a:hlinkClick r:id="rId6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6"/>
              </a:rPr>
              <a:t>green-polis.ru/descriptions/muhi_opisanie.htm</a:t>
            </a:r>
            <a:r>
              <a:rPr lang="ru-RU" dirty="0" smtClean="0">
                <a:solidFill>
                  <a:schemeClr val="tx1"/>
                </a:solidFill>
              </a:rPr>
              <a:t>   муха</a:t>
            </a:r>
          </a:p>
          <a:p>
            <a:r>
              <a:rPr lang="ru-RU" dirty="0"/>
              <a:t> </a:t>
            </a:r>
            <a:r>
              <a:rPr lang="ru-RU" dirty="0">
                <a:hlinkClick r:id="rId7"/>
              </a:rPr>
              <a:t>http://</a:t>
            </a:r>
            <a:r>
              <a:rPr lang="ru-RU" dirty="0" smtClean="0">
                <a:hlinkClick r:id="rId7"/>
              </a:rPr>
              <a:t>stopvreditel.ru/yadovitye/muxi/vidy-2.html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муха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8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8"/>
              </a:rPr>
              <a:t>www.animals-wild.ru/nasekomye/91-nasekomye-bozhi-korovki.html</a:t>
            </a:r>
            <a:r>
              <a:rPr lang="ru-RU" dirty="0" smtClean="0">
                <a:solidFill>
                  <a:schemeClr val="tx1"/>
                </a:solidFill>
              </a:rPr>
              <a:t>   божья коровка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29619"/>
            <a:ext cx="5050532" cy="390911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158115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6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B050"/>
                </a:solidFill>
                <a:cs typeface="Aharoni" panose="02010803020104030203" pitchFamily="2" charset="-79"/>
              </a:rPr>
              <a:t>Бабочки</a:t>
            </a:r>
            <a:endParaRPr lang="ru-RU" sz="6600" b="1" i="1" dirty="0">
              <a:solidFill>
                <a:srgbClr val="00B050"/>
              </a:solidFill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На Земле очень большое разнообразие бабочек.</a:t>
            </a:r>
            <a:r>
              <a:rPr lang="ru-RU" dirty="0"/>
              <a:t> </a:t>
            </a:r>
            <a:r>
              <a:rPr lang="ru-RU" dirty="0" smtClean="0"/>
              <a:t>Тело </a:t>
            </a:r>
            <a:r>
              <a:rPr lang="ru-RU" dirty="0"/>
              <a:t>бабочек делится на три главных отдела: голову, грудь и брюшко.</a:t>
            </a:r>
            <a:r>
              <a:rPr lang="ru-RU" dirty="0" smtClean="0"/>
              <a:t> Их крылья покрыты мелкими </a:t>
            </a:r>
            <a:r>
              <a:rPr lang="ru-RU" dirty="0"/>
              <a:t>чешуйками. Форма и размах </a:t>
            </a:r>
            <a:r>
              <a:rPr lang="ru-RU" dirty="0" smtClean="0"/>
              <a:t>крыльев </a:t>
            </a:r>
            <a:r>
              <a:rPr lang="ru-RU" dirty="0"/>
              <a:t>разнообразны.</a:t>
            </a:r>
          </a:p>
          <a:p>
            <a:pPr marL="0" indent="0">
              <a:buNone/>
            </a:pPr>
            <a:r>
              <a:rPr lang="ru-RU" dirty="0" smtClean="0"/>
              <a:t> Бабочки питаются нектаром цветов. Бабочки </a:t>
            </a:r>
            <a:r>
              <a:rPr lang="ru-RU" dirty="0"/>
              <a:t>никогда не спят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smtClean="0"/>
              <a:t>Для </a:t>
            </a:r>
            <a:r>
              <a:rPr lang="ru-RU" dirty="0"/>
              <a:t>того, </a:t>
            </a:r>
            <a:r>
              <a:rPr lang="ru-RU" dirty="0" smtClean="0"/>
              <a:t>чтобы летать, бабочкам </a:t>
            </a:r>
            <a:r>
              <a:rPr lang="ru-RU" dirty="0"/>
              <a:t>необходимо солнечное </a:t>
            </a:r>
            <a:r>
              <a:rPr lang="ru-RU" dirty="0" smtClean="0"/>
              <a:t>тепло.</a:t>
            </a:r>
            <a:endParaRPr lang="ru-RU" dirty="0"/>
          </a:p>
        </p:txBody>
      </p:sp>
      <p:pic>
        <p:nvPicPr>
          <p:cNvPr id="4" name="Picture 6" descr="F:\НАСЕКОМЫЕ 2\27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683514" flipH="1">
            <a:off x="1105538" y="304541"/>
            <a:ext cx="1375794" cy="121944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27787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434 -0.12257 L -0.26388 -0.01781 C -0.2552 0.00578 -0.23854 0.02498 -0.21805 0.03538 C -0.19496 0.04741 -0.17361 0.0488 -0.1559 0.03862 L -0.07222 -0.00116 " pathEditMode="relative" rAng="1288376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10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8804">
            <a:off x="6143941" y="4639371"/>
            <a:ext cx="1944216" cy="1792999"/>
          </a:xfrm>
        </p:spPr>
      </p:pic>
      <p:pic>
        <p:nvPicPr>
          <p:cNvPr id="5" name="бабо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55776" y="5651918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93">
            <a:off x="3605467" y="655066"/>
            <a:ext cx="828675" cy="657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306">
            <a:off x="837803" y="2656401"/>
            <a:ext cx="1285875" cy="838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0575">
            <a:off x="5086556" y="3637248"/>
            <a:ext cx="1439725" cy="1122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8640"/>
            <a:ext cx="3514450" cy="297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0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92 0.08149 L -0.19966 0.17709 C -0.24566 0.22061 -0.3316 0.2169 -0.35591 0.1713 L -0.4099 0.06922 " pathEditMode="relative" rAng="8691054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B050"/>
                </a:solidFill>
              </a:rPr>
              <a:t>Гусеница</a:t>
            </a:r>
            <a:endParaRPr lang="ru-RU" sz="6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Гусеница – это будущая бабочка. Длинное тело гусеницы похоже на червя и разделено на 12 – 13 частей, называемых </a:t>
            </a:r>
            <a:r>
              <a:rPr lang="ru-RU" dirty="0" err="1" smtClean="0"/>
              <a:t>сигментами</a:t>
            </a:r>
            <a:r>
              <a:rPr lang="ru-RU" dirty="0" smtClean="0"/>
              <a:t>. Гусеницы питаются корнями, стеблями, почками, листьями и другими частями растений. </a:t>
            </a:r>
            <a:endParaRPr lang="ru-RU" dirty="0"/>
          </a:p>
        </p:txBody>
      </p:sp>
      <p:pic>
        <p:nvPicPr>
          <p:cNvPr id="4" name="Picture 3" descr="F:\НАСЕКОМЫЕ 2\18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19672" y="4941168"/>
            <a:ext cx="1773317" cy="1481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339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24 0.00209 L 0.17725 0.04213 C 0.19132 0.05116 0.21232 0.05602 0.2342 0.05602 C 0.2592 0.05602 0.27916 0.05116 0.29323 0.04213 L 0.36024 0.0020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" y="2492896"/>
            <a:ext cx="1428750" cy="876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035862"/>
            <a:ext cx="1428750" cy="1295400"/>
          </a:xfrm>
          <a:prstGeom prst="rect">
            <a:avLst/>
          </a:prstGeom>
        </p:spPr>
      </p:pic>
      <p:pic>
        <p:nvPicPr>
          <p:cNvPr id="2" name="гусен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107437" y="5837287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87" y="4437112"/>
            <a:ext cx="1428750" cy="876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37" y="3369196"/>
            <a:ext cx="1428750" cy="876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96" y="44599"/>
            <a:ext cx="4480303" cy="288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2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B050"/>
                </a:solidFill>
              </a:rPr>
              <a:t>Стрекоза</a:t>
            </a:r>
            <a:endParaRPr lang="ru-RU" sz="6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Стрекозы имеют стройное, вытянутое, иногда </a:t>
            </a:r>
          </a:p>
          <a:p>
            <a:pPr marL="0" indent="0">
              <a:buNone/>
            </a:pPr>
            <a:r>
              <a:rPr lang="ru-RU" dirty="0" smtClean="0"/>
              <a:t>ярко окрашенным или блестящим туловищем. У </a:t>
            </a:r>
          </a:p>
          <a:p>
            <a:pPr marL="0" indent="0">
              <a:buNone/>
            </a:pPr>
            <a:r>
              <a:rPr lang="ru-RU" dirty="0" smtClean="0"/>
              <a:t>стрекоз две пары прозрачных крыльев. </a:t>
            </a:r>
          </a:p>
          <a:p>
            <a:pPr marL="0" indent="0">
              <a:buNone/>
            </a:pPr>
            <a:r>
              <a:rPr lang="ru-RU" dirty="0" smtClean="0"/>
              <a:t>Стрекозы – хищники. Они питаются личинками </a:t>
            </a:r>
          </a:p>
          <a:p>
            <a:pPr marL="0" indent="0">
              <a:buNone/>
            </a:pPr>
            <a:r>
              <a:rPr lang="ru-RU" dirty="0" smtClean="0"/>
              <a:t>насекомых. Иногда стрекозы ловят свою добычу </a:t>
            </a:r>
          </a:p>
          <a:p>
            <a:pPr marL="0" indent="0">
              <a:buNone/>
            </a:pPr>
            <a:r>
              <a:rPr lang="ru-RU" dirty="0" smtClean="0"/>
              <a:t>на лету. </a:t>
            </a:r>
            <a:endParaRPr lang="ru-RU" dirty="0"/>
          </a:p>
        </p:txBody>
      </p:sp>
      <p:pic>
        <p:nvPicPr>
          <p:cNvPr id="4" name="Picture 7" descr="F:\НАСЕКОМЫЕ 2\28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1403648" y="4653136"/>
            <a:ext cx="1872208" cy="1596683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93616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65 0.03055 L 0.14566 0.0706 C 0.15973 0.07963 0.18073 0.08449 0.20261 0.08449 C 0.22761 0.08449 0.24757 0.07963 0.26163 0.0706 L 0.32865 0.03055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9454">
            <a:off x="4083597" y="933292"/>
            <a:ext cx="552450" cy="657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2816"/>
            <a:ext cx="1658329" cy="1052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77800"/>
            <a:ext cx="1380718" cy="9652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1" y="4005064"/>
            <a:ext cx="2000250" cy="619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56" y="5445224"/>
            <a:ext cx="1666875" cy="638175"/>
          </a:xfrm>
          <a:prstGeom prst="rect">
            <a:avLst/>
          </a:prstGeom>
        </p:spPr>
      </p:pic>
      <p:pic>
        <p:nvPicPr>
          <p:cNvPr id="10" name="стрекоз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59632" y="5473799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1984">
            <a:off x="5025953" y="1410475"/>
            <a:ext cx="1432675" cy="4434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6754" y="847980"/>
            <a:ext cx="1658329" cy="105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2 0.05717 L -0.13646 0.16018 C -0.18056 0.20648 -0.26667 0.20903 -0.29271 0.16504 L -0.3507 0.0669 " pathEditMode="relative" rAng="8511282" ptsTypes="FfFF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37153 0.03148 L 0.27326 0.13449 C 0.22917 0.18079 0.14306 0.18333 0.11701 0.13935 L 0.05903 0.04121 " pathEditMode="relative" rAng="8511282" ptsTypes="FfFF">
                                      <p:cBhvr>
                                        <p:cTn id="10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B050"/>
                </a:solidFill>
              </a:rPr>
              <a:t>Кузнечики</a:t>
            </a:r>
            <a:endParaRPr lang="ru-RU" sz="6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Зелёный кузнечик встречается в траве по краям лугов, а на лесных опушках и в садах – на кустах и деревьях. Кузнечики маскируются в зелёной листве. Кузнечики питаются мелкими насекомыми и растительной пищей. </a:t>
            </a:r>
            <a:endParaRPr lang="ru-RU" dirty="0"/>
          </a:p>
        </p:txBody>
      </p:sp>
      <p:pic>
        <p:nvPicPr>
          <p:cNvPr id="4" name="Picture 4" descr="F:\НАСЕКОМЫЕ 2\17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67944" y="4509119"/>
            <a:ext cx="1368152" cy="2100787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8006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632</Words>
  <Application>Microsoft Office PowerPoint</Application>
  <PresentationFormat>Экран (4:3)</PresentationFormat>
  <Paragraphs>72</Paragraphs>
  <Slides>26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Презентация на тему «Насекомые»</vt:lpstr>
      <vt:lpstr>Презентация PowerPoint</vt:lpstr>
      <vt:lpstr>Бабочки</vt:lpstr>
      <vt:lpstr>Презентация PowerPoint</vt:lpstr>
      <vt:lpstr>Гусеница</vt:lpstr>
      <vt:lpstr>Презентация PowerPoint</vt:lpstr>
      <vt:lpstr>Стрекоза</vt:lpstr>
      <vt:lpstr>Презентация PowerPoint</vt:lpstr>
      <vt:lpstr>Кузнечики</vt:lpstr>
      <vt:lpstr>Презентация PowerPoint</vt:lpstr>
      <vt:lpstr> Жуки</vt:lpstr>
      <vt:lpstr>Презентация PowerPoint</vt:lpstr>
      <vt:lpstr>Муравей</vt:lpstr>
      <vt:lpstr>Презентация PowerPoint</vt:lpstr>
      <vt:lpstr>Пчелы</vt:lpstr>
      <vt:lpstr>Презентация PowerPoint</vt:lpstr>
      <vt:lpstr>Комар</vt:lpstr>
      <vt:lpstr>Презентация PowerPoint</vt:lpstr>
      <vt:lpstr>Муха</vt:lpstr>
      <vt:lpstr>Презентация PowerPoint</vt:lpstr>
      <vt:lpstr>Божья коровка</vt:lpstr>
      <vt:lpstr>Презентация PowerPoint</vt:lpstr>
      <vt:lpstr>Полезные насекомые </vt:lpstr>
      <vt:lpstr>Вредные насекомые</vt:lpstr>
      <vt:lpstr>интернет-ресурсы: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VIP</cp:lastModifiedBy>
  <cp:revision>75</cp:revision>
  <dcterms:created xsi:type="dcterms:W3CDTF">2015-04-26T13:11:30Z</dcterms:created>
  <dcterms:modified xsi:type="dcterms:W3CDTF">2020-11-10T15:54:00Z</dcterms:modified>
</cp:coreProperties>
</file>