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2543"/>
    <a:srgbClr val="8B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23.01.2022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23.01.2022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23.01.2022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23.01.2022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23.01.2022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23.01.2022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23.01.2022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57356" y="714356"/>
            <a:ext cx="6643734" cy="1428760"/>
          </a:xfrm>
        </p:spPr>
        <p:txBody>
          <a:bodyPr>
            <a:normAutofit fontScale="92500" lnSpcReduction="20000"/>
          </a:bodyPr>
          <a:lstStyle/>
          <a:p>
            <a:pPr algn="ctr"/>
            <a:r>
              <a:rPr lang="ru-RU" sz="3600" dirty="0" smtClean="0">
                <a:solidFill>
                  <a:schemeClr val="accent1">
                    <a:lumMod val="75000"/>
                  </a:schemeClr>
                </a:solidFill>
              </a:rPr>
              <a:t>Особенности развития мыслительных операций у дошкольников.</a:t>
            </a:r>
            <a:endParaRPr lang="ru-RU" sz="3600" dirty="0">
              <a:solidFill>
                <a:schemeClr val="accent1">
                  <a:lumMod val="75000"/>
                </a:schemeClr>
              </a:solidFill>
            </a:endParaRPr>
          </a:p>
        </p:txBody>
      </p:sp>
      <p:sp>
        <p:nvSpPr>
          <p:cNvPr id="5" name="TextBox 4"/>
          <p:cNvSpPr txBox="1"/>
          <p:nvPr/>
        </p:nvSpPr>
        <p:spPr>
          <a:xfrm>
            <a:off x="2571736" y="5786454"/>
            <a:ext cx="6143700" cy="646331"/>
          </a:xfrm>
          <a:prstGeom prst="rect">
            <a:avLst/>
          </a:prstGeom>
          <a:noFill/>
        </p:spPr>
        <p:txBody>
          <a:bodyPr wrap="square" rtlCol="0">
            <a:spAutoFit/>
          </a:bodyPr>
          <a:lstStyle/>
          <a:p>
            <a:pPr>
              <a:defRPr/>
            </a:pPr>
            <a:r>
              <a:rPr lang="ru-RU" altLang="ru-RU" dirty="0" smtClean="0">
                <a:solidFill>
                  <a:srgbClr val="002060"/>
                </a:solidFill>
              </a:rPr>
              <a:t>                           Педагог – психолог:</a:t>
            </a:r>
          </a:p>
          <a:p>
            <a:pPr>
              <a:defRPr/>
            </a:pPr>
            <a:r>
              <a:rPr lang="ru-RU" altLang="ru-RU" dirty="0" smtClean="0">
                <a:solidFill>
                  <a:srgbClr val="002060"/>
                </a:solidFill>
              </a:rPr>
              <a:t>                           </a:t>
            </a:r>
            <a:r>
              <a:rPr lang="ru-RU" dirty="0" smtClean="0">
                <a:solidFill>
                  <a:srgbClr val="002060"/>
                </a:solidFill>
              </a:rPr>
              <a:t>Егорова Тамара Александровна</a:t>
            </a:r>
          </a:p>
        </p:txBody>
      </p:sp>
      <p:sp>
        <p:nvSpPr>
          <p:cNvPr id="9218" name="AutoShape 2" descr="https://ped-kopilka.ru/upload/blogs2/2020/2/69554_9a650ef7e3481129d8862beaf25e7f6a.jp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1" name="AutoShape 5" descr="https://bagiraclub.ru/images/bagiraclub/2017/03/0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C:\Documents and Settings\МДОУ-103\Рабочий стол\к а р т и н к и\017.jpg"/>
          <p:cNvPicPr/>
          <p:nvPr/>
        </p:nvPicPr>
        <p:blipFill>
          <a:blip r:embed="rId2" cstate="print"/>
          <a:srcRect/>
          <a:stretch>
            <a:fillRect/>
          </a:stretch>
        </p:blipFill>
        <p:spPr bwMode="auto">
          <a:xfrm>
            <a:off x="3000364" y="2285992"/>
            <a:ext cx="4487395" cy="305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8352928" cy="6285312"/>
          </a:xfrm>
        </p:spPr>
        <p:txBody>
          <a:bodyPr/>
          <a:lstStyle/>
          <a:p>
            <a:pPr marL="0" indent="0">
              <a:buNone/>
            </a:pPr>
            <a:r>
              <a:rPr lang="ru-RU" sz="2000" dirty="0" smtClean="0"/>
              <a:t> </a:t>
            </a:r>
            <a:r>
              <a:rPr lang="ru-RU" b="1" i="1" u="sng" dirty="0">
                <a:solidFill>
                  <a:srgbClr val="002060"/>
                </a:solidFill>
              </a:rPr>
              <a:t>«Кот в мешке» </a:t>
            </a:r>
            <a:r>
              <a:rPr lang="ru-RU" sz="2000" dirty="0"/>
              <a:t>(тренируем навыки анализа и синтеза)</a:t>
            </a:r>
          </a:p>
          <a:p>
            <a:pPr marL="0" indent="0">
              <a:buNone/>
            </a:pPr>
            <a:r>
              <a:rPr lang="ru-RU" sz="2000" dirty="0"/>
              <a:t>Один из игроков (в случае если ребёнок еще мал и не очень хорошо разговаривает, пусть это будет взрослый) берёт картинку из детского лото, и, описывает то, что на ней изображено, не показывая её другому игроку. При этом сам предмет называть нельзя! Другой игрок должен угадать, исходя из описания, что изображено на картинке. Со временем, когда ребёнок подрастет (начиная с  4-5 лет), можно меняться ролями – пусть ребёнок описывает то, что изображено на картинке, а взрослый игрок отгадывает. В этом случае тренируются не только мыслительные способности, но и навыки связной речи.</a:t>
            </a:r>
          </a:p>
          <a:p>
            <a:pPr marL="0" indent="0">
              <a:buNone/>
            </a:pPr>
            <a:r>
              <a:rPr lang="ru-RU" b="1" i="1" u="sng" dirty="0">
                <a:solidFill>
                  <a:srgbClr val="002060"/>
                </a:solidFill>
              </a:rPr>
              <a:t> «Подбери пару» </a:t>
            </a:r>
            <a:r>
              <a:rPr lang="ru-RU" sz="2000" dirty="0"/>
              <a:t> (тренируем анализ, сравнение)</a:t>
            </a:r>
          </a:p>
          <a:p>
            <a:pPr marL="0" indent="0">
              <a:buNone/>
            </a:pPr>
            <a:r>
              <a:rPr lang="ru-RU" sz="2000" dirty="0"/>
              <a:t>Необходимы два набора </a:t>
            </a:r>
            <a:r>
              <a:rPr lang="ru-RU" sz="2000" dirty="0" smtClean="0"/>
              <a:t>детского лото с </a:t>
            </a:r>
            <a:r>
              <a:rPr lang="ru-RU" sz="2000" dirty="0"/>
              <a:t>одинаковыми карточками. Один ребёнок (игрок) берёт карту и, не показывая её, объясняет другим игрокам, что на ней нарисовано. Другие игроки анализируя, предлагают свой вариант карточки, на котором, по их мнению, изображено то, что описывал первый ребёнок. Если описание и отгадка совпали, две одинаковые карты выводят из игры, а игра продолжается дальше, с оставшимися карточками.</a:t>
            </a:r>
          </a:p>
          <a:p>
            <a:pPr marL="0" indent="0">
              <a:buNone/>
            </a:pPr>
            <a:endParaRPr lang="ru-RU" sz="2000" dirty="0"/>
          </a:p>
        </p:txBody>
      </p:sp>
    </p:spTree>
    <p:extLst>
      <p:ext uri="{BB962C8B-B14F-4D97-AF65-F5344CB8AC3E}">
        <p14:creationId xmlns:p14="http://schemas.microsoft.com/office/powerpoint/2010/main" val="4281580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8352928" cy="6285312"/>
          </a:xfrm>
        </p:spPr>
        <p:txBody>
          <a:bodyPr/>
          <a:lstStyle/>
          <a:p>
            <a:pPr marL="0" indent="0">
              <a:buNone/>
            </a:pPr>
            <a:r>
              <a:rPr lang="ru-RU" b="1" i="1" u="sng" dirty="0">
                <a:solidFill>
                  <a:srgbClr val="002060"/>
                </a:solidFill>
              </a:rPr>
              <a:t>«Что это?» </a:t>
            </a:r>
            <a:r>
              <a:rPr lang="ru-RU" sz="2000" dirty="0"/>
              <a:t>(анализ, сравнение, обобщение)</a:t>
            </a:r>
          </a:p>
          <a:p>
            <a:pPr marL="0" indent="0">
              <a:buNone/>
            </a:pPr>
            <a:r>
              <a:rPr lang="ru-RU" sz="2000" dirty="0"/>
              <a:t>Предложите ребёнку охарактеризовать следующие словарные ряды, использовав обобщающее слово.</a:t>
            </a:r>
          </a:p>
          <a:p>
            <a:pPr lvl="0"/>
            <a:r>
              <a:rPr lang="ru-RU" sz="2000" dirty="0"/>
              <a:t>стакан, тарелка, вилка, нож</a:t>
            </a:r>
            <a:r>
              <a:rPr lang="ru-RU" sz="2000" dirty="0" smtClean="0"/>
              <a:t>;          </a:t>
            </a:r>
            <a:r>
              <a:rPr lang="ru-RU" sz="2000" dirty="0"/>
              <a:t>/посуда/;</a:t>
            </a:r>
          </a:p>
          <a:p>
            <a:pPr lvl="0"/>
            <a:r>
              <a:rPr lang="ru-RU" sz="2000" dirty="0"/>
              <a:t>слива, яблоко, апельсин, банан; </a:t>
            </a:r>
            <a:r>
              <a:rPr lang="ru-RU" sz="2000" dirty="0" smtClean="0"/>
              <a:t>    /</a:t>
            </a:r>
            <a:r>
              <a:rPr lang="ru-RU" sz="2000" dirty="0"/>
              <a:t>фрукты/;</a:t>
            </a:r>
          </a:p>
          <a:p>
            <a:pPr lvl="0"/>
            <a:r>
              <a:rPr lang="ru-RU" sz="2000" dirty="0"/>
              <a:t>воробей, аист, гусь, голубь</a:t>
            </a:r>
            <a:r>
              <a:rPr lang="ru-RU" sz="2000" dirty="0" smtClean="0"/>
              <a:t>;              </a:t>
            </a:r>
            <a:r>
              <a:rPr lang="ru-RU" sz="2000" dirty="0"/>
              <a:t>/птицы/;</a:t>
            </a:r>
          </a:p>
          <a:p>
            <a:pPr lvl="0"/>
            <a:r>
              <a:rPr lang="ru-RU" sz="2000" dirty="0"/>
              <a:t>кошка, свинья, кролик, овца</a:t>
            </a:r>
            <a:r>
              <a:rPr lang="ru-RU" sz="2000" dirty="0" smtClean="0"/>
              <a:t>;   </a:t>
            </a:r>
            <a:r>
              <a:rPr lang="ru-RU" sz="2000" dirty="0"/>
              <a:t>/животные, домашние животные/;</a:t>
            </a:r>
          </a:p>
          <a:p>
            <a:pPr lvl="0"/>
            <a:r>
              <a:rPr lang="ru-RU" sz="2000" dirty="0"/>
              <a:t>роза, тюльпан, ландыш, мак; </a:t>
            </a:r>
            <a:r>
              <a:rPr lang="ru-RU" sz="2000" dirty="0" smtClean="0"/>
              <a:t>         /</a:t>
            </a:r>
            <a:r>
              <a:rPr lang="ru-RU" sz="2000" dirty="0"/>
              <a:t>цветы/.</a:t>
            </a:r>
          </a:p>
          <a:p>
            <a:pPr marL="0" indent="0">
              <a:buNone/>
            </a:pPr>
            <a:r>
              <a:rPr lang="ru-RU" sz="2000" dirty="0"/>
              <a:t>Придумывайте словарные ряды самостоятельно, со временем усложняйте задания, переходите от простых  предметов к понятиям и явлениям (времена года, чувства человека, природные явления и т.д.).</a:t>
            </a:r>
          </a:p>
          <a:p>
            <a:pPr marL="0" indent="0" algn="ctr">
              <a:buNone/>
            </a:pPr>
            <a:r>
              <a:rPr lang="ru-RU" sz="2200" b="1" dirty="0">
                <a:solidFill>
                  <a:srgbClr val="C00000"/>
                </a:solidFill>
              </a:rPr>
              <a:t>Развитие мышления у детей дошкольного возраста – задача, решение которой напрямую зависит от того, насколько успешно ребёнок освоил и может пользоваться вышеперечисленными мыслительными операциями.</a:t>
            </a:r>
          </a:p>
          <a:p>
            <a:pPr marL="0" indent="0" algn="ctr">
              <a:buNone/>
            </a:pPr>
            <a:endParaRPr lang="ru-RU" sz="2000" dirty="0"/>
          </a:p>
        </p:txBody>
      </p:sp>
    </p:spTree>
    <p:extLst>
      <p:ext uri="{BB962C8B-B14F-4D97-AF65-F5344CB8AC3E}">
        <p14:creationId xmlns:p14="http://schemas.microsoft.com/office/powerpoint/2010/main" val="2318437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60592"/>
            <a:ext cx="4032448" cy="1944272"/>
          </a:xfrm>
        </p:spPr>
        <p:txBody>
          <a:bodyPr>
            <a:normAutofit/>
          </a:bodyPr>
          <a:lstStyle/>
          <a:p>
            <a:pPr algn="ctr"/>
            <a:r>
              <a:rPr lang="ru-RU" b="1" i="1" dirty="0" smtClean="0">
                <a:solidFill>
                  <a:srgbClr val="C00000"/>
                </a:solidFill>
              </a:rPr>
              <a:t>ИГРАЙТЕ !</a:t>
            </a:r>
            <a:br>
              <a:rPr lang="ru-RU" b="1" i="1" dirty="0" smtClean="0">
                <a:solidFill>
                  <a:srgbClr val="C00000"/>
                </a:solidFill>
              </a:rPr>
            </a:br>
            <a:r>
              <a:rPr lang="ru-RU" b="1" i="1" dirty="0" smtClean="0">
                <a:solidFill>
                  <a:srgbClr val="C00000"/>
                </a:solidFill>
              </a:rPr>
              <a:t>РАЗВИВАЙТЕ !</a:t>
            </a:r>
            <a:endParaRPr lang="ru-RU" b="1" i="1" dirty="0">
              <a:solidFill>
                <a:srgbClr val="C00000"/>
              </a:solidFill>
            </a:endParaRPr>
          </a:p>
        </p:txBody>
      </p:sp>
      <p:pic>
        <p:nvPicPr>
          <p:cNvPr id="5" name="Объект 4" descr="https://avatars.mds.yandex.net/get-zen_doc/41204/pub_5dd18536e482af743b16d411_5dd67c261c45154a475f8b0a/scale_1200"/>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403" y="260592"/>
            <a:ext cx="3845597" cy="3964905"/>
          </a:xfrm>
          <a:prstGeom prst="rect">
            <a:avLst/>
          </a:prstGeom>
          <a:noFill/>
          <a:ln>
            <a:noFill/>
          </a:ln>
        </p:spPr>
      </p:pic>
      <p:pic>
        <p:nvPicPr>
          <p:cNvPr id="6" name="Рисунок 5" descr="https://ds05.infourok.ru/uploads/ex/0807/0003ec1e-5ae6fa68/hello_html_m75a8d3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140968"/>
            <a:ext cx="4176464" cy="338923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417530"/>
          </a:xfrm>
        </p:spPr>
        <p:txBody>
          <a:bodyPr>
            <a:normAutofit/>
          </a:bodyPr>
          <a:lstStyle/>
          <a:p>
            <a:pPr algn="ctr"/>
            <a:r>
              <a:rPr lang="ru-RU" sz="1800" b="1" dirty="0" smtClean="0">
                <a:solidFill>
                  <a:srgbClr val="C00000"/>
                </a:solidFill>
              </a:rPr>
              <a:t>Мышление дошкольников: этапы и особенности</a:t>
            </a:r>
            <a:endParaRPr lang="ru-RU" sz="1800" b="1" dirty="0">
              <a:solidFill>
                <a:srgbClr val="C00000"/>
              </a:solidFill>
            </a:endParaRPr>
          </a:p>
        </p:txBody>
      </p:sp>
      <p:sp>
        <p:nvSpPr>
          <p:cNvPr id="3" name="Содержимое 2"/>
          <p:cNvSpPr>
            <a:spLocks noGrp="1"/>
          </p:cNvSpPr>
          <p:nvPr>
            <p:ph sz="quarter" idx="1"/>
          </p:nvPr>
        </p:nvSpPr>
        <p:spPr>
          <a:xfrm>
            <a:off x="285720" y="785794"/>
            <a:ext cx="8286808" cy="4429156"/>
          </a:xfrm>
        </p:spPr>
        <p:txBody>
          <a:bodyPr>
            <a:normAutofit fontScale="92500" lnSpcReduction="20000"/>
          </a:bodyPr>
          <a:lstStyle/>
          <a:p>
            <a:pPr>
              <a:buNone/>
            </a:pPr>
            <a:r>
              <a:rPr lang="ru-RU" sz="2300" b="1" i="1" u="sng" dirty="0" smtClean="0">
                <a:solidFill>
                  <a:srgbClr val="002060"/>
                </a:solidFill>
              </a:rPr>
              <a:t>Наглядно-действенное </a:t>
            </a:r>
            <a:r>
              <a:rPr lang="ru-RU" sz="2300" b="1" i="1" u="sng" dirty="0" smtClean="0">
                <a:solidFill>
                  <a:srgbClr val="002060"/>
                </a:solidFill>
              </a:rPr>
              <a:t>мышление</a:t>
            </a:r>
            <a:endParaRPr lang="ru-RU" sz="2300" b="1" i="1" u="sng" dirty="0" smtClean="0">
              <a:solidFill>
                <a:srgbClr val="002060"/>
              </a:solidFill>
            </a:endParaRPr>
          </a:p>
          <a:p>
            <a:pPr>
              <a:buNone/>
            </a:pPr>
            <a:r>
              <a:rPr lang="ru-RU" sz="2200" dirty="0" smtClean="0"/>
              <a:t>В 1,5 — 2 года малыш «размышляет» руками –</a:t>
            </a:r>
          </a:p>
          <a:p>
            <a:pPr>
              <a:buNone/>
            </a:pPr>
            <a:r>
              <a:rPr lang="ru-RU" sz="2200" dirty="0" smtClean="0"/>
              <a:t>разбирает, исследует, ломает. Так в доступной</a:t>
            </a:r>
          </a:p>
          <a:p>
            <a:pPr>
              <a:buNone/>
            </a:pPr>
            <a:r>
              <a:rPr lang="ru-RU" sz="2200" dirty="0" smtClean="0"/>
              <a:t> форме исследует и сформирует своё представление </a:t>
            </a:r>
          </a:p>
          <a:p>
            <a:pPr>
              <a:buNone/>
            </a:pPr>
            <a:r>
              <a:rPr lang="ru-RU" sz="2200" dirty="0" smtClean="0"/>
              <a:t>о том, что его окружает. </a:t>
            </a:r>
          </a:p>
          <a:p>
            <a:pPr>
              <a:buNone/>
            </a:pPr>
            <a:r>
              <a:rPr lang="ru-RU" sz="2200" dirty="0" smtClean="0"/>
              <a:t> </a:t>
            </a:r>
            <a:r>
              <a:rPr lang="ru-RU" sz="2200" u="sng" dirty="0" smtClean="0"/>
              <a:t>Способы развития наглядно — действенного мышления.</a:t>
            </a:r>
          </a:p>
          <a:p>
            <a:pPr>
              <a:buNone/>
            </a:pPr>
            <a:r>
              <a:rPr lang="ru-RU" sz="2200" dirty="0" smtClean="0"/>
              <a:t>Задача родителей — не мешать стремлению маленького исследователя  опробовать все своими руками и поощрять его желание познавать.</a:t>
            </a:r>
          </a:p>
          <a:p>
            <a:pPr>
              <a:buNone/>
            </a:pPr>
            <a:r>
              <a:rPr lang="ru-RU" sz="2200" dirty="0" smtClean="0"/>
              <a:t>Хорошо тренируют такой тип мышления игрушки, элементы которых, каким-то образом отражают результат действий ребёнка  —  </a:t>
            </a:r>
            <a:r>
              <a:rPr lang="ru-RU" sz="2200" dirty="0" err="1" smtClean="0"/>
              <a:t>сортеры</a:t>
            </a:r>
            <a:r>
              <a:rPr lang="ru-RU" sz="2200" dirty="0" smtClean="0"/>
              <a:t>, наборы для прикладной деятельности, занятия с разными материалами — сыпучим песком, крупами, водой, снегом. Старайтесь, чтобы  у малыша во время игры формировалась четкая связь – «действие-результат действия».</a:t>
            </a:r>
          </a:p>
          <a:p>
            <a:pPr>
              <a:buNone/>
            </a:pPr>
            <a:endParaRPr lang="ru-RU" sz="2000" dirty="0" smtClean="0"/>
          </a:p>
          <a:p>
            <a:pPr>
              <a:buNone/>
            </a:pPr>
            <a:endParaRPr lang="ru-RU" sz="2200" dirty="0" smtClean="0"/>
          </a:p>
          <a:p>
            <a:pPr>
              <a:buNone/>
            </a:pPr>
            <a:endParaRPr lang="ru-RU" sz="2200" dirty="0" smtClean="0"/>
          </a:p>
          <a:p>
            <a:pPr>
              <a:buNone/>
            </a:pPr>
            <a:endParaRPr lang="ru-RU" dirty="0"/>
          </a:p>
        </p:txBody>
      </p:sp>
      <p:pic>
        <p:nvPicPr>
          <p:cNvPr id="7" name="Рисунок 6" descr="C:\Documents and Settings\МДОУ-103\Рабочий стол\к а р т и н к и\Почему-дети-ломают-игрушки-1536x1176.jpg"/>
          <p:cNvPicPr/>
          <p:nvPr/>
        </p:nvPicPr>
        <p:blipFill>
          <a:blip r:embed="rId2" cstate="print"/>
          <a:srcRect/>
          <a:stretch>
            <a:fillRect/>
          </a:stretch>
        </p:blipFill>
        <p:spPr bwMode="auto">
          <a:xfrm>
            <a:off x="6500826" y="714356"/>
            <a:ext cx="2261896" cy="1588888"/>
          </a:xfrm>
          <a:prstGeom prst="rect">
            <a:avLst/>
          </a:prstGeom>
          <a:noFill/>
          <a:ln w="9525">
            <a:noFill/>
            <a:miter lim="800000"/>
            <a:headEnd/>
            <a:tailEnd/>
          </a:ln>
        </p:spPr>
      </p:pic>
      <p:pic>
        <p:nvPicPr>
          <p:cNvPr id="5" name="Рисунок 4" descr="https://cdn1.ozone.ru/s3/multimedia-o/6006532332.jpg"/>
          <p:cNvPicPr/>
          <p:nvPr/>
        </p:nvPicPr>
        <p:blipFill rotWithShape="1">
          <a:blip r:embed="rId3" cstate="print">
            <a:extLst>
              <a:ext uri="{28A0092B-C50C-407E-A947-70E740481C1C}">
                <a14:useLocalDpi xmlns:a14="http://schemas.microsoft.com/office/drawing/2010/main" val="0"/>
              </a:ext>
            </a:extLst>
          </a:blip>
          <a:srcRect t="22260" b="11994"/>
          <a:stretch/>
        </p:blipFill>
        <p:spPr bwMode="auto">
          <a:xfrm>
            <a:off x="6245994" y="5110581"/>
            <a:ext cx="2469411" cy="1707207"/>
          </a:xfrm>
          <a:prstGeom prst="rect">
            <a:avLst/>
          </a:prstGeom>
          <a:noFill/>
          <a:ln>
            <a:noFill/>
          </a:ln>
          <a:extLst>
            <a:ext uri="{53640926-AAD7-44D8-BBD7-CCE9431645EC}">
              <a14:shadowObscured xmlns:a14="http://schemas.microsoft.com/office/drawing/2010/main"/>
            </a:ext>
          </a:extLst>
        </p:spPr>
      </p:pic>
      <p:pic>
        <p:nvPicPr>
          <p:cNvPr id="6" name="Рисунок 5" descr="https://www.nejbaby.cz/files/photos/1600-1200/b/bf7b9ba17e1e70ad4e703855b381a0e1f16759f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5052259"/>
            <a:ext cx="1728192" cy="1779959"/>
          </a:xfrm>
          <a:prstGeom prst="rect">
            <a:avLst/>
          </a:prstGeom>
          <a:noFill/>
          <a:ln>
            <a:noFill/>
          </a:ln>
        </p:spPr>
      </p:pic>
      <p:pic>
        <p:nvPicPr>
          <p:cNvPr id="8" name="Рисунок 7" descr="https://www.vsempodarok.com/upload/iblock/496/c5820afab74314221f3813c4257fa4b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597" y="5157191"/>
            <a:ext cx="2127180" cy="155622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620688"/>
            <a:ext cx="8568952" cy="5017768"/>
          </a:xfrm>
        </p:spPr>
        <p:txBody>
          <a:bodyPr>
            <a:normAutofit/>
          </a:bodyPr>
          <a:lstStyle/>
          <a:p>
            <a:pPr marL="0" indent="0">
              <a:buNone/>
            </a:pPr>
            <a:r>
              <a:rPr lang="en-US" sz="2000" dirty="0" smtClean="0"/>
              <a:t>C</a:t>
            </a:r>
            <a:r>
              <a:rPr lang="ru-RU" sz="2000" dirty="0"/>
              <a:t> </a:t>
            </a:r>
            <a:r>
              <a:rPr lang="en-US" sz="2000" dirty="0" smtClean="0"/>
              <a:t>3 - 4</a:t>
            </a:r>
            <a:r>
              <a:rPr lang="ru-RU" sz="2000" dirty="0" smtClean="0"/>
              <a:t> </a:t>
            </a:r>
            <a:r>
              <a:rPr lang="ru-RU" sz="2000" dirty="0"/>
              <a:t>лет и до первого класса, у ребёнка </a:t>
            </a:r>
            <a:r>
              <a:rPr lang="ru-RU" sz="2000" dirty="0" smtClean="0"/>
              <a:t>                                           активно </a:t>
            </a:r>
            <a:r>
              <a:rPr lang="ru-RU" sz="2000" dirty="0"/>
              <a:t>формируется </a:t>
            </a:r>
            <a:r>
              <a:rPr lang="ru-RU" sz="2000" dirty="0" smtClean="0"/>
              <a:t>наглядно-образный                                                          тип </a:t>
            </a:r>
            <a:r>
              <a:rPr lang="ru-RU" sz="2000" dirty="0"/>
              <a:t>мышления. </a:t>
            </a:r>
            <a:r>
              <a:rPr lang="ru-RU" sz="2000" dirty="0" smtClean="0"/>
              <a:t>Ребенок </a:t>
            </a:r>
            <a:r>
              <a:rPr lang="ru-RU" sz="2000" dirty="0"/>
              <a:t>начинает мыслить</a:t>
            </a:r>
            <a:r>
              <a:rPr lang="ru-RU" sz="2000" dirty="0" smtClean="0"/>
              <a:t>,                                          </a:t>
            </a:r>
            <a:r>
              <a:rPr lang="ru-RU" sz="2000" dirty="0"/>
              <a:t>оперируя системой </a:t>
            </a:r>
            <a:r>
              <a:rPr lang="ru-RU" sz="2000" dirty="0" smtClean="0"/>
              <a:t>образов.</a:t>
            </a:r>
            <a:r>
              <a:rPr lang="ru-RU" sz="2000" dirty="0"/>
              <a:t> Этому хорошо </a:t>
            </a:r>
            <a:r>
              <a:rPr lang="ru-RU" sz="2000" dirty="0"/>
              <a:t> </a:t>
            </a:r>
            <a:r>
              <a:rPr lang="ru-RU" sz="2000" dirty="0" smtClean="0"/>
              <a:t>                                     способствуют </a:t>
            </a:r>
            <a:r>
              <a:rPr lang="ru-RU" sz="2000" dirty="0"/>
              <a:t>занятия рисованием лепкой, </a:t>
            </a:r>
            <a:r>
              <a:rPr lang="ru-RU" sz="2000" dirty="0" smtClean="0"/>
              <a:t>                               конструированием</a:t>
            </a:r>
            <a:r>
              <a:rPr lang="ru-RU" sz="2000" dirty="0"/>
              <a:t>, аппликацией</a:t>
            </a:r>
            <a:r>
              <a:rPr lang="ru-RU" sz="2000" dirty="0" smtClean="0"/>
              <a:t>.</a:t>
            </a:r>
            <a:r>
              <a:rPr lang="ru-RU" sz="2000" dirty="0"/>
              <a:t> </a:t>
            </a:r>
            <a:r>
              <a:rPr lang="ru-RU" sz="2000" dirty="0" smtClean="0"/>
              <a:t>Например</a:t>
            </a:r>
            <a:r>
              <a:rPr lang="ru-RU" sz="2000" dirty="0"/>
              <a:t>, </a:t>
            </a:r>
            <a:r>
              <a:rPr lang="ru-RU" sz="2000" dirty="0" smtClean="0"/>
              <a:t>рисуя домик</a:t>
            </a:r>
            <a:r>
              <a:rPr lang="ru-RU" sz="2000" dirty="0"/>
              <a:t>, </a:t>
            </a:r>
            <a:r>
              <a:rPr lang="ru-RU" sz="2000" dirty="0" smtClean="0"/>
              <a:t>ребенок </a:t>
            </a:r>
            <a:r>
              <a:rPr lang="ru-RU" sz="2000" dirty="0"/>
              <a:t>опираются на своё представление о нём, на те его характерные черты  (крыша, стены, окошко), которые запечатлелись в </a:t>
            </a:r>
            <a:r>
              <a:rPr lang="ru-RU" sz="2000" dirty="0" smtClean="0"/>
              <a:t>его </a:t>
            </a:r>
            <a:r>
              <a:rPr lang="ru-RU" sz="2000" dirty="0"/>
              <a:t>памяти. При этом полученное изображение не индивидуализируется – это лишь образ, сложившийся в представлении малыша на данный момент времени.</a:t>
            </a:r>
          </a:p>
          <a:p>
            <a:pPr marL="0" indent="0">
              <a:buNone/>
            </a:pPr>
            <a:endParaRPr lang="ru-RU" sz="2000" dirty="0"/>
          </a:p>
          <a:p>
            <a:pPr marL="0" indent="0">
              <a:buNone/>
            </a:pPr>
            <a:endParaRPr lang="ru-RU" sz="1900" dirty="0"/>
          </a:p>
        </p:txBody>
      </p:sp>
      <p:sp>
        <p:nvSpPr>
          <p:cNvPr id="4" name="Заголовок 3"/>
          <p:cNvSpPr>
            <a:spLocks noGrp="1"/>
          </p:cNvSpPr>
          <p:nvPr>
            <p:ph type="title"/>
          </p:nvPr>
        </p:nvSpPr>
        <p:spPr>
          <a:xfrm>
            <a:off x="395536" y="375655"/>
            <a:ext cx="7467600" cy="490066"/>
          </a:xfrm>
        </p:spPr>
        <p:txBody>
          <a:bodyPr>
            <a:noAutofit/>
          </a:bodyPr>
          <a:lstStyle/>
          <a:p>
            <a:r>
              <a:rPr lang="ru-RU" sz="2200" b="1" i="1" u="sng" dirty="0" smtClean="0">
                <a:solidFill>
                  <a:srgbClr val="002060"/>
                </a:solidFill>
              </a:rPr>
              <a:t/>
            </a:r>
            <a:br>
              <a:rPr lang="ru-RU" sz="2200" b="1" i="1" u="sng" dirty="0" smtClean="0">
                <a:solidFill>
                  <a:srgbClr val="002060"/>
                </a:solidFill>
              </a:rPr>
            </a:br>
            <a:r>
              <a:rPr lang="ru-RU" sz="2200" b="1" i="1" u="sng" dirty="0">
                <a:solidFill>
                  <a:srgbClr val="002060"/>
                </a:solidFill>
              </a:rPr>
              <a:t/>
            </a:r>
            <a:br>
              <a:rPr lang="ru-RU" sz="2200" b="1" i="1" u="sng" dirty="0">
                <a:solidFill>
                  <a:srgbClr val="002060"/>
                </a:solidFill>
              </a:rPr>
            </a:br>
            <a:r>
              <a:rPr lang="ru-RU" sz="2200" b="1" i="1" u="sng" dirty="0" smtClean="0">
                <a:solidFill>
                  <a:srgbClr val="002060"/>
                </a:solidFill>
              </a:rPr>
              <a:t>Наглядно-образный </a:t>
            </a:r>
            <a:r>
              <a:rPr lang="ru-RU" sz="2200" b="1" i="1" u="sng" dirty="0">
                <a:solidFill>
                  <a:srgbClr val="002060"/>
                </a:solidFill>
              </a:rPr>
              <a:t>тип мышления</a:t>
            </a:r>
            <a:r>
              <a:rPr lang="ru-RU" sz="2200" dirty="0">
                <a:solidFill>
                  <a:srgbClr val="002060"/>
                </a:solidFill>
              </a:rPr>
              <a:t/>
            </a:r>
            <a:br>
              <a:rPr lang="ru-RU" sz="2200" dirty="0">
                <a:solidFill>
                  <a:srgbClr val="002060"/>
                </a:solidFill>
              </a:rPr>
            </a:br>
            <a:r>
              <a:rPr lang="ru-RU" sz="2200" dirty="0" smtClean="0">
                <a:solidFill>
                  <a:srgbClr val="002060"/>
                </a:solidFill>
              </a:rPr>
              <a:t>    </a:t>
            </a:r>
            <a:endParaRPr lang="ru-RU" sz="2200" dirty="0">
              <a:solidFill>
                <a:srgbClr val="002060"/>
              </a:solidFill>
            </a:endParaRPr>
          </a:p>
        </p:txBody>
      </p:sp>
      <p:pic>
        <p:nvPicPr>
          <p:cNvPr id="5" name="Рисунок 4" descr="https://4geo.ru/images/personal-pages-share/181254790/img-513907915_4260003583513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3096"/>
            <a:ext cx="2880320" cy="2189981"/>
          </a:xfrm>
          <a:prstGeom prst="rect">
            <a:avLst/>
          </a:prstGeom>
          <a:noFill/>
          <a:ln>
            <a:noFill/>
          </a:ln>
        </p:spPr>
      </p:pic>
      <p:pic>
        <p:nvPicPr>
          <p:cNvPr id="6" name="Рисунок 5" descr="https://141.xn----7sbbadpbg1akjuy5bgdm5a.xn--p1ai/wp-content/uploads/2021/06/2021-06-17-20-19-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548680"/>
            <a:ext cx="2780672" cy="1696573"/>
          </a:xfrm>
          <a:prstGeom prst="rect">
            <a:avLst/>
          </a:prstGeom>
          <a:noFill/>
          <a:ln>
            <a:noFill/>
          </a:ln>
        </p:spPr>
      </p:pic>
      <p:pic>
        <p:nvPicPr>
          <p:cNvPr id="1026" name="Picture 2" descr="https://cachhay.net/wp-content/uploads/2018/09/do-choi-xep-hinh-cho-be-3-tuo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225" y="3990437"/>
            <a:ext cx="2492640" cy="249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625" y="317328"/>
            <a:ext cx="7467600" cy="6285312"/>
          </a:xfrm>
        </p:spPr>
        <p:txBody>
          <a:bodyPr>
            <a:normAutofit/>
          </a:bodyPr>
          <a:lstStyle/>
          <a:p>
            <a:pPr marL="0" indent="0">
              <a:buNone/>
            </a:pPr>
            <a:r>
              <a:rPr lang="ru-RU" b="1" i="1" u="sng" dirty="0">
                <a:solidFill>
                  <a:srgbClr val="002060"/>
                </a:solidFill>
              </a:rPr>
              <a:t>Словесное – логическое </a:t>
            </a:r>
            <a:r>
              <a:rPr lang="ru-RU" b="1" i="1" u="sng" dirty="0" smtClean="0">
                <a:solidFill>
                  <a:srgbClr val="002060"/>
                </a:solidFill>
              </a:rPr>
              <a:t>мышление -</a:t>
            </a:r>
            <a:endParaRPr lang="ru-RU" b="1" i="1" u="sng" dirty="0">
              <a:solidFill>
                <a:srgbClr val="002060"/>
              </a:solidFill>
            </a:endParaRPr>
          </a:p>
          <a:p>
            <a:pPr marL="0" indent="0">
              <a:buNone/>
            </a:pPr>
            <a:r>
              <a:rPr lang="ru-RU" sz="2000" dirty="0"/>
              <a:t>активно развиваться в возрасте 5-7 </a:t>
            </a:r>
            <a:r>
              <a:rPr lang="ru-RU" sz="2000" dirty="0" smtClean="0"/>
              <a:t>лет.</a:t>
            </a:r>
            <a:r>
              <a:rPr lang="ru-RU" sz="2000" dirty="0"/>
              <a:t> Умение не просто сообщать факты, но и подвергать их развёрнутому анализу в словесной форме говорит о хорошо развитом словесно-логическом мышлении.</a:t>
            </a:r>
          </a:p>
          <a:p>
            <a:pPr marL="0" indent="0">
              <a:buNone/>
            </a:pPr>
            <a:r>
              <a:rPr lang="ru-RU" sz="2000" dirty="0"/>
              <a:t>Например, если малыша трёх-четырёх лет спросить, «Что такое кот?», то он скажет:  «Котик – это Пушок, и он живёт у бабушки во дворе». Ребёнок пяти-шести лет на этот вопрос, скорее всего, ответит, так: «Кот —  это животное, которое ловит мышей и любит молоко». Такой ответ демонстрирует наглядную способность ребёнка к анализу – одной из важнейших мыслительных операций, которая является своего рода «двигателем» </a:t>
            </a:r>
            <a:r>
              <a:rPr lang="ru-RU" sz="2000" dirty="0" smtClean="0"/>
              <a:t>                                                             развития </a:t>
            </a:r>
            <a:r>
              <a:rPr lang="ru-RU" sz="2000" dirty="0"/>
              <a:t>мышления  у детей </a:t>
            </a:r>
            <a:r>
              <a:rPr lang="ru-RU" sz="2000" dirty="0"/>
              <a:t> </a:t>
            </a:r>
            <a:r>
              <a:rPr lang="ru-RU" sz="2000" dirty="0" smtClean="0"/>
              <a:t>                                                             дошкольного </a:t>
            </a:r>
            <a:r>
              <a:rPr lang="ru-RU" sz="2000" dirty="0"/>
              <a:t>возраста.</a:t>
            </a:r>
          </a:p>
          <a:p>
            <a:pPr marL="0" indent="0">
              <a:buNone/>
            </a:pPr>
            <a:endParaRPr lang="ru-RU" sz="2000" dirty="0"/>
          </a:p>
        </p:txBody>
      </p:sp>
      <p:pic>
        <p:nvPicPr>
          <p:cNvPr id="2050" name="Picture 2" descr="https://advance-club.ru/images/uploads/razvitie_vnimaniya_u_detey_kak_podgotovka_k_shkol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93096"/>
            <a:ext cx="3669541"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19" y="188640"/>
            <a:ext cx="8530407" cy="6285312"/>
          </a:xfrm>
        </p:spPr>
        <p:txBody>
          <a:bodyPr>
            <a:normAutofit/>
          </a:bodyPr>
          <a:lstStyle/>
          <a:p>
            <a:pPr marL="0" indent="0">
              <a:buNone/>
            </a:pPr>
            <a:r>
              <a:rPr lang="ru-RU" b="1" i="1" u="sng" dirty="0">
                <a:solidFill>
                  <a:srgbClr val="002060"/>
                </a:solidFill>
              </a:rPr>
              <a:t>Творческое мышление</a:t>
            </a:r>
          </a:p>
          <a:p>
            <a:pPr marL="0" indent="0">
              <a:buNone/>
            </a:pPr>
            <a:r>
              <a:rPr lang="ru-RU" sz="2000" dirty="0"/>
              <a:t>Этот тип мышления характеризует способность </a:t>
            </a:r>
            <a:r>
              <a:rPr lang="ru-RU" sz="2000" dirty="0" smtClean="0"/>
              <a:t>                                       к </a:t>
            </a:r>
            <a:r>
              <a:rPr lang="ru-RU" sz="2000" dirty="0"/>
              <a:t>творчеству – </a:t>
            </a:r>
            <a:r>
              <a:rPr lang="ru-RU" sz="2000" dirty="0" smtClean="0"/>
              <a:t>т.е. созданию </a:t>
            </a:r>
            <a:r>
              <a:rPr lang="ru-RU" sz="2000" dirty="0"/>
              <a:t>новых, </a:t>
            </a:r>
            <a:r>
              <a:rPr lang="ru-RU" sz="2000" dirty="0" smtClean="0"/>
              <a:t>нестандартных                            </a:t>
            </a:r>
            <a:r>
              <a:rPr lang="ru-RU" sz="2000" dirty="0"/>
              <a:t>решений. Успешное развитие творческих </a:t>
            </a:r>
            <a:r>
              <a:rPr lang="ru-RU" sz="2000" dirty="0" smtClean="0"/>
              <a:t>                                      способностей </a:t>
            </a:r>
            <a:r>
              <a:rPr lang="ru-RU" sz="2000" dirty="0"/>
              <a:t>ребёнка во многом будет зависеть </a:t>
            </a:r>
            <a:r>
              <a:rPr lang="ru-RU" sz="2000" dirty="0" smtClean="0"/>
              <a:t>                                           от </a:t>
            </a:r>
            <a:r>
              <a:rPr lang="ru-RU" sz="2000" dirty="0"/>
              <a:t>желания родителей развить в нём творческое начало</a:t>
            </a:r>
            <a:r>
              <a:rPr lang="ru-RU" sz="2000" dirty="0" smtClean="0"/>
              <a:t>.</a:t>
            </a:r>
            <a:r>
              <a:rPr lang="ru-RU" sz="2000" dirty="0"/>
              <a:t> </a:t>
            </a:r>
            <a:r>
              <a:rPr lang="ru-RU" sz="2000" dirty="0"/>
              <a:t>Ф</a:t>
            </a:r>
            <a:r>
              <a:rPr lang="ru-RU" sz="2000" dirty="0" smtClean="0"/>
              <a:t>антазии </a:t>
            </a:r>
            <a:r>
              <a:rPr lang="ru-RU" sz="2000" dirty="0"/>
              <a:t>и воображение свойственны любому малышу и являются неотъемлемым условием для возникновения творческого процесса. Важно лишь создать </a:t>
            </a:r>
            <a:r>
              <a:rPr lang="ru-RU" sz="2000" dirty="0" smtClean="0"/>
              <a:t>обстановку. В </a:t>
            </a:r>
            <a:r>
              <a:rPr lang="ru-RU" sz="2000" dirty="0"/>
              <a:t>этом помогут абсолютно все виды творчества: литературное, изобразительное, хореографическое, </a:t>
            </a:r>
            <a:r>
              <a:rPr lang="ru-RU" sz="2000" dirty="0" smtClean="0"/>
              <a:t>музыкальное. </a:t>
            </a:r>
            <a:r>
              <a:rPr lang="ru-RU" sz="2000" dirty="0"/>
              <a:t>Неспособных к творчеству детей – нет, об этом должны помнить родители дошкольника.  Даже отстающие в развитии дети, способны находить оригинальные творческие решения предложенных задач, если занятия с родителями и педагогами способствуют этому.</a:t>
            </a:r>
          </a:p>
          <a:p>
            <a:pPr marL="0" indent="0">
              <a:buNone/>
            </a:pPr>
            <a:endParaRPr lang="ru-RU" sz="2000" dirty="0"/>
          </a:p>
        </p:txBody>
      </p:sp>
      <p:pic>
        <p:nvPicPr>
          <p:cNvPr id="4" name="Рисунок 3" descr="https://www.culture.ru/storage/images/cd6483b70ec3574ddfbb128f334d3050/b959dc40002a1ba1be0e3815493900b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116907"/>
            <a:ext cx="2236440" cy="1599054"/>
          </a:xfrm>
          <a:prstGeom prst="rect">
            <a:avLst/>
          </a:prstGeom>
          <a:noFill/>
          <a:ln>
            <a:noFill/>
          </a:ln>
        </p:spPr>
      </p:pic>
      <p:pic>
        <p:nvPicPr>
          <p:cNvPr id="5" name="Рисунок 4" descr="https://yt3.ggpht.com/a/AATXAJzDo6XgSKbk7hZJviiBov95m2Frij-HRE2aanM-=s900-c-k-c0xffffffff-no-rj-m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078" y="153682"/>
            <a:ext cx="1911985" cy="1794462"/>
          </a:xfrm>
          <a:prstGeom prst="rect">
            <a:avLst/>
          </a:prstGeom>
          <a:noFill/>
          <a:ln>
            <a:noFill/>
          </a:ln>
        </p:spPr>
      </p:pic>
      <p:pic>
        <p:nvPicPr>
          <p:cNvPr id="6" name="Рисунок 5" descr="https://nd37.ru/wp-content/uploads/2020/09/ar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000" y="4869160"/>
            <a:ext cx="2376879" cy="1846801"/>
          </a:xfrm>
          <a:prstGeom prst="rect">
            <a:avLst/>
          </a:prstGeom>
          <a:noFill/>
          <a:ln>
            <a:noFill/>
          </a:ln>
        </p:spPr>
      </p:pic>
      <p:pic>
        <p:nvPicPr>
          <p:cNvPr id="7" name="Рисунок 6" descr="https://klauzura.ru/wp-content/uploads/2019/06/im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188915"/>
            <a:ext cx="2664296" cy="152704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568952" cy="6285312"/>
          </a:xfrm>
        </p:spPr>
        <p:txBody>
          <a:bodyPr>
            <a:normAutofit/>
          </a:bodyPr>
          <a:lstStyle/>
          <a:p>
            <a:pPr marL="0" indent="0" algn="ctr">
              <a:buNone/>
            </a:pPr>
            <a:r>
              <a:rPr lang="ru-RU" b="1" dirty="0" smtClean="0">
                <a:solidFill>
                  <a:srgbClr val="C00000"/>
                </a:solidFill>
              </a:rPr>
              <a:t>Мыслительные </a:t>
            </a:r>
            <a:r>
              <a:rPr lang="ru-RU" b="1" dirty="0">
                <a:solidFill>
                  <a:srgbClr val="C00000"/>
                </a:solidFill>
              </a:rPr>
              <a:t>операции  и их роль в развитии мышления у дошкольников</a:t>
            </a:r>
          </a:p>
          <a:p>
            <a:pPr>
              <a:buNone/>
            </a:pPr>
            <a:r>
              <a:rPr lang="ru-RU" sz="2000" dirty="0"/>
              <a:t>Универсальными мыслительными </a:t>
            </a:r>
            <a:r>
              <a:rPr lang="ru-RU" sz="2000" dirty="0" smtClean="0"/>
              <a:t>операциями                            являются  анализ</a:t>
            </a:r>
            <a:r>
              <a:rPr lang="ru-RU" sz="2000" dirty="0"/>
              <a:t>, синтез, сравнение, обобщение </a:t>
            </a:r>
            <a:r>
              <a:rPr lang="ru-RU" sz="2000" dirty="0" smtClean="0"/>
              <a:t>                                                           и </a:t>
            </a:r>
            <a:r>
              <a:rPr lang="ru-RU" sz="2000" dirty="0"/>
              <a:t>классификация. Именно </a:t>
            </a:r>
            <a:r>
              <a:rPr lang="ru-RU" sz="2000" dirty="0" smtClean="0"/>
              <a:t>способность                                       пользоваться </a:t>
            </a:r>
            <a:r>
              <a:rPr lang="ru-RU" sz="2000" dirty="0"/>
              <a:t>этими операциями и определяется </a:t>
            </a:r>
            <a:r>
              <a:rPr lang="ru-RU" sz="2000" dirty="0" smtClean="0"/>
              <a:t>            </a:t>
            </a:r>
          </a:p>
          <a:p>
            <a:pPr>
              <a:buNone/>
            </a:pPr>
            <a:r>
              <a:rPr lang="ru-RU" sz="2000" dirty="0" smtClean="0"/>
              <a:t>развитие </a:t>
            </a:r>
            <a:r>
              <a:rPr lang="ru-RU" sz="2000" dirty="0"/>
              <a:t>мышления у детей дошкольного возраста.</a:t>
            </a:r>
          </a:p>
          <a:p>
            <a:pPr>
              <a:buNone/>
            </a:pPr>
            <a:r>
              <a:rPr lang="ru-RU" b="1" i="1" u="sng" dirty="0" smtClean="0">
                <a:solidFill>
                  <a:srgbClr val="002060"/>
                </a:solidFill>
              </a:rPr>
              <a:t>Сравнение</a:t>
            </a:r>
            <a:r>
              <a:rPr lang="ru-RU" dirty="0"/>
              <a:t>, </a:t>
            </a:r>
            <a:r>
              <a:rPr lang="ru-RU" sz="2000" dirty="0"/>
              <a:t>необходимо обучить </a:t>
            </a:r>
            <a:r>
              <a:rPr lang="ru-RU" sz="2000" dirty="0" smtClean="0"/>
              <a:t>ребенка </a:t>
            </a:r>
            <a:r>
              <a:rPr lang="ru-RU" sz="2000" dirty="0"/>
              <a:t>навыку видеть одинаковое в различном, и различное в одинаковом. Начиная с двухлетнего возраста, учите малыша сравнивать и анализировать предметы путём сопоставления однородных признаков, например: формы, цвета, вкуса, консистенции, набора функций и т.д</a:t>
            </a:r>
            <a:r>
              <a:rPr lang="ru-RU" sz="2000" dirty="0" smtClean="0"/>
              <a:t>.</a:t>
            </a:r>
            <a:r>
              <a:rPr lang="ru-RU" sz="2000" dirty="0"/>
              <a:t> . Расширяйте горизонты сравниваемых понятий – пусть это будут не только предметы, но и природные явления, времена года, звуки, свойства материалов.</a:t>
            </a:r>
          </a:p>
          <a:p>
            <a:pPr>
              <a:buNone/>
            </a:pPr>
            <a:r>
              <a:rPr lang="ru-RU" sz="2000" dirty="0" smtClean="0"/>
              <a:t>    Например, что общего                                                                                               и в чем различия между                                                                                                                  мячом и арбузом?</a:t>
            </a:r>
            <a:endParaRPr lang="ru-RU" sz="2000" dirty="0"/>
          </a:p>
          <a:p>
            <a:pPr>
              <a:buNone/>
            </a:pPr>
            <a:endParaRPr lang="ru-RU" b="1" i="1" u="sng" dirty="0">
              <a:solidFill>
                <a:srgbClr val="002060"/>
              </a:solidFill>
            </a:endParaRPr>
          </a:p>
          <a:p>
            <a:pPr>
              <a:buNone/>
            </a:pPr>
            <a:endParaRPr lang="ru-RU" sz="2600" b="1" u="sng" dirty="0" smtClean="0"/>
          </a:p>
        </p:txBody>
      </p:sp>
      <p:pic>
        <p:nvPicPr>
          <p:cNvPr id="4" name="Рисунок 3" descr="https://inring.ru/images/stati/razvitie-kriticheskogo-myshleniya-u-doshkolniko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980728"/>
            <a:ext cx="2160240" cy="1567557"/>
          </a:xfrm>
          <a:prstGeom prst="rect">
            <a:avLst/>
          </a:prstGeom>
          <a:noFill/>
          <a:ln>
            <a:noFill/>
          </a:ln>
        </p:spPr>
      </p:pic>
      <p:pic>
        <p:nvPicPr>
          <p:cNvPr id="5" name="Рисунок 4" descr="https://www.logoprime.ru/upload/iblock/531/6111.50_6_tif_1000x10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278" y="5371402"/>
            <a:ext cx="1201420" cy="1201420"/>
          </a:xfrm>
          <a:prstGeom prst="rect">
            <a:avLst/>
          </a:prstGeom>
          <a:noFill/>
          <a:ln>
            <a:noFill/>
          </a:ln>
        </p:spPr>
      </p:pic>
      <p:pic>
        <p:nvPicPr>
          <p:cNvPr id="6" name="Рисунок 5" descr="https://proprikol.ru/wp-content/uploads/2020/03/kartinki-arbuzy-10.jpg"/>
          <p:cNvPicPr/>
          <p:nvPr/>
        </p:nvPicPr>
        <p:blipFill rotWithShape="1">
          <a:blip r:embed="rId4" cstate="print">
            <a:extLst>
              <a:ext uri="{28A0092B-C50C-407E-A947-70E740481C1C}">
                <a14:useLocalDpi xmlns:a14="http://schemas.microsoft.com/office/drawing/2010/main" val="0"/>
              </a:ext>
            </a:extLst>
          </a:blip>
          <a:srcRect l="17531" t="11332" r="20492" b="4587"/>
          <a:stretch/>
        </p:blipFill>
        <p:spPr bwMode="auto">
          <a:xfrm>
            <a:off x="7550329" y="5368862"/>
            <a:ext cx="1183640" cy="1203960"/>
          </a:xfrm>
          <a:prstGeom prst="rect">
            <a:avLst/>
          </a:prstGeom>
          <a:noFill/>
          <a:ln>
            <a:noFill/>
          </a:ln>
          <a:extLst>
            <a:ext uri="{53640926-AAD7-44D8-BBD7-CCE9431645EC}">
              <a14:shadowObscured xmlns:a14="http://schemas.microsoft.com/office/drawing/2010/main"/>
            </a:ext>
          </a:extLst>
        </p:spPr>
      </p:pic>
      <p:pic>
        <p:nvPicPr>
          <p:cNvPr id="7" name="Рисунок 6" descr="https://a.d-cd.net/91fcdd1s-1920.jpg"/>
          <p:cNvPicPr/>
          <p:nvPr/>
        </p:nvPicPr>
        <p:blipFill rotWithShape="1">
          <a:blip r:embed="rId5" cstate="print">
            <a:extLst>
              <a:ext uri="{28A0092B-C50C-407E-A947-70E740481C1C}">
                <a14:useLocalDpi xmlns:a14="http://schemas.microsoft.com/office/drawing/2010/main" val="0"/>
              </a:ext>
            </a:extLst>
          </a:blip>
          <a:srcRect l="7320" t="9504" r="11724" b="11094"/>
          <a:stretch/>
        </p:blipFill>
        <p:spPr bwMode="auto">
          <a:xfrm>
            <a:off x="5436096" y="5330857"/>
            <a:ext cx="1607820" cy="119253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88640"/>
            <a:ext cx="8219256" cy="6357320"/>
          </a:xfrm>
        </p:spPr>
        <p:txBody>
          <a:bodyPr/>
          <a:lstStyle/>
          <a:p>
            <a:pPr marL="0" indent="0">
              <a:buNone/>
            </a:pPr>
            <a:r>
              <a:rPr lang="ru-RU" b="1" i="1" u="sng" dirty="0" smtClean="0">
                <a:solidFill>
                  <a:srgbClr val="002060"/>
                </a:solidFill>
              </a:rPr>
              <a:t>Обобщение.  </a:t>
            </a:r>
          </a:p>
          <a:p>
            <a:pPr marL="0" indent="0">
              <a:buNone/>
            </a:pPr>
            <a:r>
              <a:rPr lang="ru-RU" dirty="0" smtClean="0"/>
              <a:t>Попросите ребенка назвать  </a:t>
            </a:r>
            <a:r>
              <a:rPr lang="ru-RU" dirty="0"/>
              <a:t>всю </a:t>
            </a:r>
            <a:r>
              <a:rPr lang="ru-RU" dirty="0" smtClean="0"/>
              <a:t>группу </a:t>
            </a:r>
            <a:r>
              <a:rPr lang="ru-RU" dirty="0"/>
              <a:t>предметов одним </a:t>
            </a:r>
            <a:r>
              <a:rPr lang="ru-RU" dirty="0" smtClean="0"/>
              <a:t>словом. </a:t>
            </a:r>
            <a:endParaRPr lang="ru-RU" b="1" i="1" u="sng" dirty="0">
              <a:solidFill>
                <a:srgbClr val="002060"/>
              </a:solidFill>
            </a:endParaRPr>
          </a:p>
          <a:p>
            <a:pPr marL="0" indent="0">
              <a:buNone/>
            </a:pPr>
            <a:endParaRPr lang="ru-RU" dirty="0" smtClean="0"/>
          </a:p>
          <a:p>
            <a:pPr marL="0" indent="0">
              <a:buNone/>
            </a:pPr>
            <a:endParaRPr lang="ru-RU" u="sng" dirty="0"/>
          </a:p>
        </p:txBody>
      </p:sp>
      <p:pic>
        <p:nvPicPr>
          <p:cNvPr id="4" name="Рисунок 3" descr="http://sadluchik0615.caduk.ru/images/n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18521"/>
            <a:ext cx="2592288" cy="1872208"/>
          </a:xfrm>
          <a:prstGeom prst="rect">
            <a:avLst/>
          </a:prstGeom>
          <a:noFill/>
          <a:ln>
            <a:noFill/>
          </a:ln>
        </p:spPr>
      </p:pic>
      <p:pic>
        <p:nvPicPr>
          <p:cNvPr id="5" name="Рисунок 4" descr="https://ds05.infourok.ru/uploads/ex/1388/00179327-78e21d3f/hello_html_m361fb0a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020" y="1527739"/>
            <a:ext cx="2448272" cy="1862990"/>
          </a:xfrm>
          <a:prstGeom prst="rect">
            <a:avLst/>
          </a:prstGeom>
          <a:noFill/>
          <a:ln>
            <a:noFill/>
          </a:ln>
        </p:spPr>
      </p:pic>
      <p:pic>
        <p:nvPicPr>
          <p:cNvPr id="6" name="Рисунок 5" descr="https://ds04.infourok.ru/uploads/ex/08bc/000c2a33-2699f62c/hello_html_m5fa85ab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676" y="1530951"/>
            <a:ext cx="2632108" cy="1944216"/>
          </a:xfrm>
          <a:prstGeom prst="rect">
            <a:avLst/>
          </a:prstGeom>
          <a:noFill/>
          <a:ln>
            <a:noFill/>
          </a:ln>
        </p:spPr>
      </p:pic>
      <p:sp>
        <p:nvSpPr>
          <p:cNvPr id="7" name="Прямоугольник 6"/>
          <p:cNvSpPr/>
          <p:nvPr/>
        </p:nvSpPr>
        <p:spPr>
          <a:xfrm>
            <a:off x="2286000" y="3105835"/>
            <a:ext cx="4572000" cy="369332"/>
          </a:xfrm>
          <a:prstGeom prst="rect">
            <a:avLst/>
          </a:prstGeom>
        </p:spPr>
        <p:txBody>
          <a:bodyPr>
            <a:spAutoFit/>
          </a:bodyPr>
          <a:lstStyle/>
          <a:p>
            <a:endParaRPr lang="ru-RU" dirty="0"/>
          </a:p>
        </p:txBody>
      </p:sp>
      <p:pic>
        <p:nvPicPr>
          <p:cNvPr id="8" name="Рисунок 7" descr="https://steshka.ru/wp-content/uploads/2015/04/frukty_i_yagody_plakat_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645024"/>
            <a:ext cx="2597460" cy="2088232"/>
          </a:xfrm>
          <a:prstGeom prst="rect">
            <a:avLst/>
          </a:prstGeom>
          <a:noFill/>
          <a:ln>
            <a:noFill/>
          </a:ln>
        </p:spPr>
      </p:pic>
      <p:pic>
        <p:nvPicPr>
          <p:cNvPr id="9" name="Рисунок 8" descr="https://i12.fotocdn.net/s115/1ea91a6790cecf8c/public_pin_l/262148791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3549" y="3688019"/>
            <a:ext cx="2433743" cy="2045237"/>
          </a:xfrm>
          <a:prstGeom prst="rect">
            <a:avLst/>
          </a:prstGeom>
          <a:noFill/>
          <a:ln>
            <a:noFill/>
          </a:ln>
        </p:spPr>
      </p:pic>
      <p:pic>
        <p:nvPicPr>
          <p:cNvPr id="10" name="Рисунок 9" descr="https://krasnayashapochka5.1c-umi.ru/images/cms/data/hello_html_33dfef4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7844" y="3688019"/>
            <a:ext cx="2726947" cy="204523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8352928" cy="6285312"/>
          </a:xfrm>
        </p:spPr>
        <p:txBody>
          <a:bodyPr/>
          <a:lstStyle/>
          <a:p>
            <a:pPr marL="0" indent="0">
              <a:buNone/>
            </a:pPr>
            <a:r>
              <a:rPr lang="ru-RU" b="1" i="1" u="sng" dirty="0">
                <a:solidFill>
                  <a:srgbClr val="002060"/>
                </a:solidFill>
              </a:rPr>
              <a:t>Анализ</a:t>
            </a:r>
          </a:p>
          <a:p>
            <a:pPr marL="0" indent="0">
              <a:buNone/>
            </a:pPr>
            <a:r>
              <a:rPr lang="ru-RU" sz="2000" dirty="0"/>
              <a:t>Этот способ мышления позволяет «расчленить» анализируемый предмет, явление на его составляющие его компоненты либо выявить ряд отдельных, свойственных ему признаков и черт.</a:t>
            </a:r>
          </a:p>
          <a:p>
            <a:pPr marL="0" indent="0">
              <a:buNone/>
            </a:pPr>
            <a:r>
              <a:rPr lang="ru-RU" sz="2000" dirty="0"/>
              <a:t>Попросите ребёнка описать растение. В возрасте 3-4-х лет, он, скорее всего уже без затруднений укажет и назовёт его части: стебель, листья, цветок, таким образом, демонстрируя свою способность к анализу. Анализ может быть направлен не только на «расчленение» понятия, но и на выделение свойственных только ему исключительных признаков</a:t>
            </a:r>
            <a:r>
              <a:rPr lang="ru-RU" sz="2000" dirty="0" smtClean="0"/>
              <a:t>.</a:t>
            </a:r>
          </a:p>
          <a:p>
            <a:pPr marL="0" indent="0">
              <a:buNone/>
            </a:pPr>
            <a:r>
              <a:rPr lang="ru-RU" b="1" i="1" u="sng" dirty="0">
                <a:solidFill>
                  <a:srgbClr val="002060"/>
                </a:solidFill>
              </a:rPr>
              <a:t>Синтез</a:t>
            </a:r>
          </a:p>
          <a:p>
            <a:pPr marL="0" indent="0">
              <a:buNone/>
            </a:pPr>
            <a:r>
              <a:rPr lang="ru-RU" sz="2000" dirty="0"/>
              <a:t>Мыслительная операция, обратная анализу. Если анализируя, ребёнок «расчленяет» предмет, понятие явление, то синтез, как результат анализа, позволит ему объединить полученные по отдельности признаки. Очень хорошо эту операцию иллюстрирует освоение дошкольником навыков связного чтения. Из отдельных элементов (букв и звуков) он учится складывать слоги, из слогов – слова, слова формируют предложения и  текст.</a:t>
            </a:r>
          </a:p>
          <a:p>
            <a:pPr marL="0" indent="0">
              <a:buNone/>
            </a:pP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16632"/>
            <a:ext cx="8496944" cy="6285312"/>
          </a:xfrm>
        </p:spPr>
        <p:txBody>
          <a:bodyPr/>
          <a:lstStyle/>
          <a:p>
            <a:pPr marL="0" indent="0">
              <a:buNone/>
            </a:pPr>
            <a:r>
              <a:rPr lang="ru-RU" b="1" i="1" u="sng" dirty="0">
                <a:solidFill>
                  <a:srgbClr val="002060"/>
                </a:solidFill>
              </a:rPr>
              <a:t>Классификация</a:t>
            </a:r>
          </a:p>
          <a:p>
            <a:pPr marL="0" indent="0">
              <a:buNone/>
            </a:pPr>
            <a:r>
              <a:rPr lang="ru-RU" sz="2000" dirty="0"/>
              <a:t>Овладение этим способом мыслительного действия, позволит ребенку выявить сходства или различие тех или иных предметов, понятий и явлений. Выделяя один, но, как правило, существенный признак малыш может классифицировать группу рассматриваемых предметов.</a:t>
            </a:r>
          </a:p>
          <a:p>
            <a:pPr marL="0" indent="0">
              <a:buNone/>
            </a:pPr>
            <a:r>
              <a:rPr lang="ru-RU" sz="2000" dirty="0"/>
              <a:t>Например, игрушки можно классифицировать по материалу, из которого они изготовлены — это игрушки, сделанные из дерева, пластика, мягкие игрушки, из природных материалов и т.д.</a:t>
            </a:r>
          </a:p>
          <a:p>
            <a:pPr marL="0" indent="0" algn="ctr">
              <a:buNone/>
            </a:pPr>
            <a:r>
              <a:rPr lang="ru-RU" b="1" dirty="0">
                <a:solidFill>
                  <a:srgbClr val="C00000"/>
                </a:solidFill>
              </a:rPr>
              <a:t>Упражнения, позволяющие развивать навыки анализа, синтеза и классификации</a:t>
            </a:r>
          </a:p>
          <a:p>
            <a:pPr marL="0" indent="0">
              <a:buNone/>
            </a:pPr>
            <a:r>
              <a:rPr lang="ru-RU" b="1" dirty="0">
                <a:solidFill>
                  <a:srgbClr val="002060"/>
                </a:solidFill>
              </a:rPr>
              <a:t>«Что лишнее</a:t>
            </a:r>
            <a:r>
              <a:rPr lang="ru-RU" b="1" dirty="0" smtClean="0">
                <a:solidFill>
                  <a:srgbClr val="002060"/>
                </a:solidFill>
              </a:rPr>
              <a:t>?»</a:t>
            </a:r>
            <a:r>
              <a:rPr lang="ru-RU" dirty="0"/>
              <a:t> </a:t>
            </a:r>
            <a:r>
              <a:rPr lang="ru-RU" sz="2000" dirty="0"/>
              <a:t>Положите перед ребёнком несколько </a:t>
            </a:r>
            <a:r>
              <a:rPr lang="ru-RU" sz="2000" dirty="0" smtClean="0"/>
              <a:t>картинок.</a:t>
            </a:r>
            <a:endParaRPr lang="ru-RU" sz="2000" b="1" dirty="0">
              <a:solidFill>
                <a:srgbClr val="002060"/>
              </a:solidFill>
            </a:endParaRPr>
          </a:p>
          <a:p>
            <a:pPr marL="0" indent="0">
              <a:buNone/>
            </a:pPr>
            <a:r>
              <a:rPr lang="ru-RU" sz="2000" dirty="0"/>
              <a:t>Например</a:t>
            </a:r>
            <a:r>
              <a:rPr lang="ru-RU" sz="2000" dirty="0" smtClean="0"/>
              <a:t>, </a:t>
            </a:r>
            <a:r>
              <a:rPr lang="ru-RU" sz="2000" dirty="0"/>
              <a:t>яблоко, конфета и книга. Ребёнок должен проанализировать и правильно классифицировать данные предметы. Яблоко и конфету можно съесть</a:t>
            </a:r>
            <a:r>
              <a:rPr lang="ru-RU" sz="2000" dirty="0" smtClean="0"/>
              <a:t>,                                                                       </a:t>
            </a:r>
            <a:r>
              <a:rPr lang="ru-RU" sz="2000" dirty="0"/>
              <a:t>а книгу – нет. Значит, картинка с книгой </a:t>
            </a:r>
            <a:r>
              <a:rPr lang="ru-RU" sz="2000" dirty="0" smtClean="0"/>
              <a:t>                                                                в </a:t>
            </a:r>
            <a:r>
              <a:rPr lang="ru-RU" sz="2000" dirty="0"/>
              <a:t>этом ряду будет лишней.</a:t>
            </a:r>
          </a:p>
          <a:p>
            <a:pPr marL="0" indent="0">
              <a:buNone/>
            </a:pPr>
            <a:endParaRPr lang="ru-RU" sz="2000" dirty="0"/>
          </a:p>
        </p:txBody>
      </p:sp>
      <p:pic>
        <p:nvPicPr>
          <p:cNvPr id="4" name="Рисунок 3" descr="https://1.bp.blogspot.com/-0RPK1iCLkpo/YD-bM1Bo-FI/AAAAAAABLII/HnmKX36sIsImp7IXHhR7Zzm2hXYFnqFjACLcBGAsYHQ/s0/unnec016.jpg"/>
          <p:cNvPicPr/>
          <p:nvPr/>
        </p:nvPicPr>
        <p:blipFill rotWithShape="1">
          <a:blip r:embed="rId2" cstate="print">
            <a:extLst>
              <a:ext uri="{28A0092B-C50C-407E-A947-70E740481C1C}">
                <a14:useLocalDpi xmlns:a14="http://schemas.microsoft.com/office/drawing/2010/main" val="0"/>
              </a:ext>
            </a:extLst>
          </a:blip>
          <a:srcRect l="5780" t="6313" r="6644" b="5713"/>
          <a:stretch/>
        </p:blipFill>
        <p:spPr bwMode="auto">
          <a:xfrm>
            <a:off x="6876256" y="5013176"/>
            <a:ext cx="1800200" cy="1740922"/>
          </a:xfrm>
          <a:prstGeom prst="rect">
            <a:avLst/>
          </a:prstGeom>
          <a:noFill/>
          <a:ln>
            <a:noFill/>
          </a:ln>
          <a:extLst>
            <a:ext uri="{53640926-AAD7-44D8-BBD7-CCE9431645EC}">
              <a14:shadowObscured xmlns:a14="http://schemas.microsoft.com/office/drawing/2010/main"/>
            </a:ext>
          </a:extLst>
        </p:spPr>
      </p:pic>
      <p:pic>
        <p:nvPicPr>
          <p:cNvPr id="5" name="Рисунок 4" descr="https://cf.ppt-online.org/files/slide/e/eOiGwA2H6cJCLv0lRs8duDQPM9X3rnkpWZxf51/slide-14.jpg"/>
          <p:cNvPicPr/>
          <p:nvPr/>
        </p:nvPicPr>
        <p:blipFill rotWithShape="1">
          <a:blip r:embed="rId3" cstate="print">
            <a:extLst>
              <a:ext uri="{28A0092B-C50C-407E-A947-70E740481C1C}">
                <a14:useLocalDpi xmlns:a14="http://schemas.microsoft.com/office/drawing/2010/main" val="0"/>
              </a:ext>
            </a:extLst>
          </a:blip>
          <a:srcRect l="2915" t="31506" r="2993" b="9521"/>
          <a:stretch/>
        </p:blipFill>
        <p:spPr bwMode="auto">
          <a:xfrm>
            <a:off x="3707904" y="5815413"/>
            <a:ext cx="2597785" cy="911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9909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327</TotalTime>
  <Words>611</Words>
  <Application>Microsoft Office PowerPoint</Application>
  <PresentationFormat>Экран (4:3)</PresentationFormat>
  <Paragraphs>53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Century Schoolbook</vt:lpstr>
      <vt:lpstr>Wingdings</vt:lpstr>
      <vt:lpstr>Wingdings 2</vt:lpstr>
      <vt:lpstr>Эркер</vt:lpstr>
      <vt:lpstr>Презентация PowerPoint</vt:lpstr>
      <vt:lpstr>Мышление дошкольников: этапы и особенности</vt:lpstr>
      <vt:lpstr>  Наглядно-образный тип мышления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ИГРАЙТЕ ! РАЗВИВАЙТЕ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д.Черная речка»</dc:title>
  <dc:creator>Админ</dc:creator>
  <cp:lastModifiedBy>Admin</cp:lastModifiedBy>
  <cp:revision>38</cp:revision>
  <dcterms:created xsi:type="dcterms:W3CDTF">2020-09-06T11:33:47Z</dcterms:created>
  <dcterms:modified xsi:type="dcterms:W3CDTF">2022-01-23T17:33:22Z</dcterms:modified>
</cp:coreProperties>
</file>